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Kanit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Kanit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Kanit-bold.fntdata"/><Relationship Id="rId72" Type="http://schemas.openxmlformats.org/officeDocument/2006/relationships/font" Target="fonts/Kanit-regular.fntdata"/><Relationship Id="rId31" Type="http://schemas.openxmlformats.org/officeDocument/2006/relationships/slide" Target="slides/slide26.xml"/><Relationship Id="rId75" Type="http://schemas.openxmlformats.org/officeDocument/2006/relationships/font" Target="fonts/Kanit-boldItalic.fntdata"/><Relationship Id="rId30" Type="http://schemas.openxmlformats.org/officeDocument/2006/relationships/slide" Target="slides/slide25.xml"/><Relationship Id="rId74" Type="http://schemas.openxmlformats.org/officeDocument/2006/relationships/font" Target="fonts/Kanit-italic.fntdata"/><Relationship Id="rId33" Type="http://schemas.openxmlformats.org/officeDocument/2006/relationships/slide" Target="slides/slide28.xml"/><Relationship Id="rId77" Type="http://schemas.openxmlformats.org/officeDocument/2006/relationships/font" Target="fonts/OpenSans-bold.fntdata"/><Relationship Id="rId32" Type="http://schemas.openxmlformats.org/officeDocument/2006/relationships/slide" Target="slides/slide27.xml"/><Relationship Id="rId76" Type="http://schemas.openxmlformats.org/officeDocument/2006/relationships/font" Target="fonts/OpenSans-regular.fntdata"/><Relationship Id="rId35" Type="http://schemas.openxmlformats.org/officeDocument/2006/relationships/slide" Target="slides/slide30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9.xml"/><Relationship Id="rId78" Type="http://schemas.openxmlformats.org/officeDocument/2006/relationships/font" Target="fonts/OpenSans-italic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KanitMedium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KanitMedium-italic.fntdata"/><Relationship Id="rId21" Type="http://schemas.openxmlformats.org/officeDocument/2006/relationships/slide" Target="slides/slide16.xml"/><Relationship Id="rId65" Type="http://schemas.openxmlformats.org/officeDocument/2006/relationships/font" Target="fonts/KanitMedium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67" Type="http://schemas.openxmlformats.org/officeDocument/2006/relationships/font" Target="fonts/KanitMedium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7be4c85f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7be4c85f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7be4c85fe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7be4c85fe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7be4c85fe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7be4c85f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be4c85f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7be4c85f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7be4c85f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7be4c85f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7be4c85f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7be4c85f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7be4c85f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7be4c85f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7be4c85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7be4c85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be4c85f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be4c85f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7be4c85f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7be4c85f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a0f4ce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a0f4c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7be4c85f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7be4c85f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be4c85f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7be4c85f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7be4c85f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7be4c85f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7be4c85f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7be4c85f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7be4c85fe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7be4c85fe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be4c85f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be4c85f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be4c85f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be4c85f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7be4c85f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7be4c85f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7be4c85fe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7be4c85fe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7be4c85f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7be4c85f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a0f4c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a0f4c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7be4c85fe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7be4c85fe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7be4c85fe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7be4c85fe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7be4c85fe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7be4c85fe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7be4c85fe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7be4c85f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7be4c85f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7be4c85f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7be4c85f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7be4c85f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7be4c85fe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7be4c85fe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7be4c85f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7be4c85f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7be4c85fe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7be4c85fe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7be4c85fe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7be4c85fe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7be4c8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7be4c8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7be4c85fe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7be4c85fe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7be4c85fe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7be4c85f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7be4c85fe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7be4c85fe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7be4c85f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7be4c85f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7be4c85fe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7be4c85fe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7be4c85fe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7be4c85fe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7be4c85fe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07be4c85fe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7be4c85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7be4c85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6294fcc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6294fcc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6294fcc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6294fcc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be4c85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be4c85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6294fcc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6294fcc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7be4c85fe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7be4c85fe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7be4c85fe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7be4c85fe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7be4c85fe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7be4c85fe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7be4c85fe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7be4c85fe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7be4c85fe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7be4c85fe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7be4c85f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07be4c85f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7be4c85fe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7be4c85fe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7be4c85fe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7be4c85fe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7be4c85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7be4c85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be4c85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be4c85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be4c85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7be4c85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7be4c85f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7be4c85f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Natural Language Generation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611.01874.pdf" TargetMode="External"/><Relationship Id="rId4" Type="http://schemas.openxmlformats.org/officeDocument/2006/relationships/hyperlink" Target="https://arxiv.org/pdf/1706.03872.p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gif"/><Relationship Id="rId4" Type="http://schemas.openxmlformats.org/officeDocument/2006/relationships/image" Target="../media/image27.gif"/><Relationship Id="rId5" Type="http://schemas.openxmlformats.org/officeDocument/2006/relationships/image" Target="../media/image28.gif"/><Relationship Id="rId6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thsyouth/awesome-text-summariz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509.00685.pdf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704.04368.pdf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Relationship Id="rId4" Type="http://schemas.openxmlformats.org/officeDocument/2006/relationships/image" Target="../media/image25.gif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9.07317.pdf" TargetMode="External"/><Relationship Id="rId4" Type="http://schemas.openxmlformats.org/officeDocument/2006/relationships/hyperlink" Target="https://arxiv.org/pdf/1602.06023.pdf" TargetMode="External"/><Relationship Id="rId5" Type="http://schemas.openxmlformats.org/officeDocument/2006/relationships/hyperlink" Target="https://arxiv.org/pdf/1603.06393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808.10792v1.pdf" TargetMode="External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705.04304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904.09751.pdf" TargetMode="External"/><Relationship Id="rId4" Type="http://schemas.openxmlformats.org/officeDocument/2006/relationships/hyperlink" Target="https://arxiv.org/abs/1704.04368.pdf" TargetMode="External"/><Relationship Id="rId5" Type="http://schemas.openxmlformats.org/officeDocument/2006/relationships/hyperlink" Target="https://arxiv.org/abs/1805.04833.pdf" TargetMode="External"/><Relationship Id="rId6" Type="http://schemas.openxmlformats.org/officeDocument/2006/relationships/hyperlink" Target="https://arxiv.org/abs/1603.08023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506.05869.pdf" TargetMode="External"/><Relationship Id="rId4" Type="http://schemas.openxmlformats.org/officeDocument/2006/relationships/hyperlink" Target="https://www.aclweb.org/anthology/P15-1152" TargetMode="External"/><Relationship Id="rId5" Type="http://schemas.openxmlformats.org/officeDocument/2006/relationships/hyperlink" Target="https://medium.com/gobeyond-ai/a-reading-list-and-mini-survey-of-conversational-ai-32fceea9718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gif"/><Relationship Id="rId4" Type="http://schemas.openxmlformats.org/officeDocument/2006/relationships/image" Target="../media/image34.gif"/><Relationship Id="rId5" Type="http://schemas.openxmlformats.org/officeDocument/2006/relationships/hyperlink" Target="https://arxiv.org/pdf/1510.03055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aff.fnwi.uva.nl/m.derijke/wp-content/papercite-data/pdf/jiang-why-2018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603.06155.pdf" TargetMode="External"/><Relationship Id="rId4" Type="http://schemas.openxmlformats.org/officeDocument/2006/relationships/hyperlink" Target="https://arxiv.org/pdf/1801.07243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1706.05125.pdf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kynettoday.com/briefs/facebook-chatbot-language/" TargetMode="External"/><Relationship Id="rId4" Type="http://schemas.openxmlformats.org/officeDocument/2006/relationships/hyperlink" Target="https://arxiv.org/pdf/1706.05125.pdf" TargetMode="External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1712.05846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visionandlanguage.net/workshop2019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edium.com/@samim/generating-stories-about-images-d163ba41e4ed" TargetMode="External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pdf/1805.04833.pdf" TargetMode="External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805.04833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pdf/1805.04833.pdf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aaai.org/ocs/index.php/AAAI/AAAI18/paper/view/17046/15769" TargetMode="External"/><Relationship Id="rId4" Type="http://schemas.openxmlformats.org/officeDocument/2006/relationships/hyperlink" Target="https://homes.cs.washington.edu/~yejin/" TargetMode="External"/><Relationship Id="rId5" Type="http://schemas.openxmlformats.org/officeDocument/2006/relationships/hyperlink" Target="https://arxiv.org/pdf/1902.01109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aclweb.org/anthology/P02-1040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clweb.org/anthology/W04-101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pltrdy/rouge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pdf/1603.08023.pdf" TargetMode="External"/><Relationship Id="rId4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pdf/1603.08023.pdf" TargetMode="External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pdf/1707.06875.pdf" TargetMode="External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pdf/1902.08654.pdf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gif"/><Relationship Id="rId10" Type="http://schemas.openxmlformats.org/officeDocument/2006/relationships/image" Target="../media/image5.gif"/><Relationship Id="rId13" Type="http://schemas.openxmlformats.org/officeDocument/2006/relationships/image" Target="../media/image6.gif"/><Relationship Id="rId1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Relationship Id="rId4" Type="http://schemas.openxmlformats.org/officeDocument/2006/relationships/image" Target="../media/image14.gif"/><Relationship Id="rId9" Type="http://schemas.openxmlformats.org/officeDocument/2006/relationships/image" Target="../media/image11.gif"/><Relationship Id="rId14" Type="http://schemas.openxmlformats.org/officeDocument/2006/relationships/image" Target="../media/image21.gif"/><Relationship Id="rId5" Type="http://schemas.openxmlformats.org/officeDocument/2006/relationships/image" Target="../media/image18.gif"/><Relationship Id="rId6" Type="http://schemas.openxmlformats.org/officeDocument/2006/relationships/image" Target="../media/image9.gif"/><Relationship Id="rId7" Type="http://schemas.openxmlformats.org/officeDocument/2006/relationships/image" Target="../media/image10.gif"/><Relationship Id="rId8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Natural Language Generation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Abigail See and Antoine Bosselut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What’s the effect of beam size (k) ?</a:t>
            </a:r>
            <a:endParaRPr sz="2600"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Small k</a:t>
            </a:r>
            <a:r>
              <a:rPr lang="en" sz="1500"/>
              <a:t> has similar problems to greedy decoding (k=1)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Ungrammatical, unnatural, nonsensical, incorrect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Larger k</a:t>
            </a:r>
            <a:r>
              <a:rPr lang="en" sz="1500"/>
              <a:t> means you consider more hypothesis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Increasing k is more computationally expensive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Increasing k </a:t>
            </a:r>
            <a:r>
              <a:rPr b="1" lang="en" sz="1500"/>
              <a:t>introduce other problems: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For NMT, </a:t>
            </a:r>
            <a:r>
              <a:rPr lang="en" sz="1500">
                <a:solidFill>
                  <a:srgbClr val="FF0000"/>
                </a:solidFill>
              </a:rPr>
              <a:t>increasing k too much decreases BLEU score (Tu et al., Koehn et al.)</a:t>
            </a:r>
            <a:endParaRPr sz="1500">
              <a:solidFill>
                <a:srgbClr val="FF0000"/>
              </a:solidFill>
            </a:endParaRPr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Primarily because it produces too-short translations (even with score normalization!)</a:t>
            </a:r>
            <a:endParaRPr sz="1500"/>
          </a:p>
          <a:p>
            <a:pPr indent="-323850" lvl="4" marL="22860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can even produce empty translations (Stahlberg &amp; Byrne 2019)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In open-ended tasks like chit-chat dialogue, large k can make output more generic (next slide)</a:t>
            </a:r>
            <a:endParaRPr sz="1500"/>
          </a:p>
        </p:txBody>
      </p:sp>
      <p:sp>
        <p:nvSpPr>
          <p:cNvPr id="292" name="Google Shape;292;p31"/>
          <p:cNvSpPr txBox="1"/>
          <p:nvPr/>
        </p:nvSpPr>
        <p:spPr>
          <a:xfrm>
            <a:off x="228600" y="4333350"/>
            <a:ext cx="823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Neural Machine Translation with Reconstruction, Tu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https://arxiv.org/pdf/1611.01874.pdf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Six Challenges for Neural Machine Translation, Koehn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https://arxiv.org/pdf/1706.03872.pd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f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Effect of beam size in chit-chat dialogue</a:t>
            </a:r>
            <a:endParaRPr sz="2600"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75" y="1204224"/>
            <a:ext cx="5138501" cy="34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6382925" y="1144650"/>
            <a:ext cx="272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Low beam size: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on-topic but nonsensical; bad English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6382925" y="3659250"/>
            <a:ext cx="272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High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beam size: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Converges to safe “correct” response, but it’s generic and less relevant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>
            <a:off x="6123375" y="1204225"/>
            <a:ext cx="0" cy="337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Sampling-based decoding - another method</a:t>
            </a:r>
            <a:endParaRPr sz="2600"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228600" y="1085850"/>
            <a:ext cx="6173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Pure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the probability distribution to obtain your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Like greedy decoding, but sample instead of argmax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Top-k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(this k is </a:t>
            </a:r>
            <a:r>
              <a:rPr b="1" lang="en" sz="1500"/>
              <a:t>NOT</a:t>
            </a:r>
            <a:r>
              <a:rPr lang="en" sz="1500"/>
              <a:t> related to beam search)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the probability distribution, but </a:t>
            </a:r>
            <a:r>
              <a:rPr b="1" lang="en" sz="1500"/>
              <a:t>restricted to just the top-k most probable words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Like pure sampling, but truncate the probability distribution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</a:t>
            </a:r>
            <a:r>
              <a:rPr lang="en" sz="1500"/>
              <a:t> = 1 is greedy search, k = V is pure sampling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Increase k</a:t>
            </a:r>
            <a:r>
              <a:rPr lang="en" sz="1500"/>
              <a:t> to get more </a:t>
            </a:r>
            <a:r>
              <a:rPr b="1" lang="en" sz="1500"/>
              <a:t>diverse/risky</a:t>
            </a:r>
            <a:r>
              <a:rPr lang="en" sz="1500"/>
              <a:t> output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Decrease k</a:t>
            </a:r>
            <a:r>
              <a:rPr lang="en" sz="1500"/>
              <a:t> to get more </a:t>
            </a:r>
            <a:r>
              <a:rPr b="1" lang="en" sz="1500"/>
              <a:t>generic/safe</a:t>
            </a:r>
            <a:r>
              <a:rPr lang="en" sz="1500"/>
              <a:t> output</a:t>
            </a:r>
            <a:endParaRPr sz="1500"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400" y="1123800"/>
            <a:ext cx="1735250" cy="1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984" y="2913000"/>
            <a:ext cx="1907325" cy="18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Issues with Top-k sampling</a:t>
            </a:r>
            <a:endParaRPr sz="2600"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49" y="1202150"/>
            <a:ext cx="7004700" cy="33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Sampling-based decoding - another method</a:t>
            </a:r>
            <a:endParaRPr sz="2600"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228600" y="1085850"/>
            <a:ext cx="87630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Top-p sampling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 each step t, randomly sample from probability distribution, but </a:t>
            </a:r>
            <a:r>
              <a:rPr b="1" lang="en" sz="1500"/>
              <a:t>restricted to just the top-p cumulative distribution mass (i.e., where mass is concentrated)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Varies k </a:t>
            </a:r>
            <a:r>
              <a:rPr lang="en" sz="1500"/>
              <a:t>depending</a:t>
            </a:r>
            <a:r>
              <a:rPr lang="en" sz="1500"/>
              <a:t> on the uniformity of the distribution</a:t>
            </a:r>
            <a:endParaRPr sz="1500"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963" y="2390700"/>
            <a:ext cx="7162271" cy="20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Softmax temperature - scaling randomness</a:t>
            </a:r>
            <a:endParaRPr sz="2600"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228600" y="93345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Recall: </a:t>
            </a:r>
            <a:r>
              <a:rPr lang="en" sz="1500"/>
              <a:t>On timestep t, the LM computes a prob dist          by applying the softmax function to a vector of scores                     (this score is generated by our neurons).</a:t>
            </a:r>
            <a:endParaRPr sz="1500"/>
          </a:p>
        </p:txBody>
      </p:sp>
      <p:pic>
        <p:nvPicPr>
          <p:cNvPr descr="P_t(w) = \frac{\exp(\mathbf{s}_w)}{\sum_{w' \in V} \exp(\mathbf{s}_{w'})}"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59" y="1612649"/>
            <a:ext cx="2419300" cy="567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t(w) = \frac{\exp(\mathbf{s}_w / \tau)}{\sum_{w' \in V} \exp(\mathbf{s}_{w'} / \tau)}"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352" y="2530258"/>
            <a:ext cx="2419298" cy="516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t" id="331" name="Google Shape;3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784" y="1093818"/>
            <a:ext cx="210450" cy="21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s} \in \mathbb{R}^{|V|}" id="332" name="Google Shape;3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1914" y="1262965"/>
            <a:ext cx="927725" cy="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228600" y="2071862"/>
            <a:ext cx="8763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 apply a temperature hyperparameter tau [any number] to the softmax</a:t>
            </a:r>
            <a:endParaRPr sz="1500"/>
          </a:p>
        </p:txBody>
      </p:sp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228600" y="2958745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Raise the temperature</a:t>
            </a:r>
            <a:r>
              <a:rPr lang="en" sz="1500"/>
              <a:t> tau to make the prob dist </a:t>
            </a:r>
            <a:r>
              <a:rPr b="1" lang="en" sz="1500"/>
              <a:t>more </a:t>
            </a:r>
            <a:r>
              <a:rPr b="1" lang="en" sz="1500"/>
              <a:t>uniform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 more diverse output (prob is spread around more vocabs)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Lower the temperature</a:t>
            </a:r>
            <a:r>
              <a:rPr lang="en" sz="1500"/>
              <a:t> to make prob dist </a:t>
            </a:r>
            <a:r>
              <a:rPr b="1" lang="en" sz="1500"/>
              <a:t>more spiky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 less diverse </a:t>
            </a:r>
            <a:r>
              <a:rPr lang="en" sz="1500"/>
              <a:t>output</a:t>
            </a:r>
            <a:r>
              <a:rPr lang="en" sz="1500"/>
              <a:t> (probability is concentrated on top words)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softmax temperature is </a:t>
            </a:r>
            <a:r>
              <a:rPr b="1" lang="en" sz="1500"/>
              <a:t>NOT a decoding</a:t>
            </a:r>
            <a:r>
              <a:rPr lang="en" sz="1500"/>
              <a:t> algorithm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It’s a technique you apply at test time, in conjunction with a decoding algorithm (such as beam search or sampling)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228600" y="1009650"/>
            <a:ext cx="87630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Greedy decoding </a:t>
            </a:r>
            <a:r>
              <a:rPr lang="en" sz="1400"/>
              <a:t>is a simple method; gives low quality output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Beam search</a:t>
            </a:r>
            <a:r>
              <a:rPr lang="en" sz="1400"/>
              <a:t> (especially with high beam size) searches for high probability output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Delivers better quality than greedy, but if beam size is too high, can return high probability but unsuitable output (e.g., too generic)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Sampling methods</a:t>
            </a:r>
            <a:r>
              <a:rPr lang="en" sz="1400"/>
              <a:t> are a way to get more diversity and randomness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Good for open-ended / creative generation (poetry, stories)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Top-k / Top-p sampling allows you to control diversity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Softmax temperature </a:t>
            </a:r>
            <a:r>
              <a:rPr lang="en" sz="1400"/>
              <a:t>is another way to control diversity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Basically a </a:t>
            </a:r>
            <a:r>
              <a:rPr lang="en" sz="1400"/>
              <a:t>parameter</a:t>
            </a:r>
            <a:r>
              <a:rPr lang="en" sz="1400"/>
              <a:t> to scale the confidence level of your model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It’s not a decoding algorithm! It’s a technique that can be applied alongside any decoding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other methods, for example, </a:t>
            </a:r>
            <a:r>
              <a:rPr b="1" lang="en" sz="1400"/>
              <a:t>recalibrating</a:t>
            </a:r>
            <a:r>
              <a:rPr lang="en" sz="1400"/>
              <a:t> the distributions using existing statistics of n-grams (Khandelwal et al. ICLR 2020), or </a:t>
            </a:r>
            <a:r>
              <a:rPr b="1" lang="en" sz="1400"/>
              <a:t>re-ranking</a:t>
            </a:r>
            <a:r>
              <a:rPr lang="en" sz="1400"/>
              <a:t> the distribution using some outside metric like perplexity or style or anything (Holtzman et al., 2018)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Teacher forcing</a:t>
            </a:r>
            <a:r>
              <a:rPr lang="en" sz="1400"/>
              <a:t> remains the key but there is a lot of work trying to add diversity  (e.g., scheduled sampling, </a:t>
            </a:r>
            <a:r>
              <a:rPr lang="en" sz="1400"/>
              <a:t>exposure</a:t>
            </a:r>
            <a:r>
              <a:rPr lang="en" sz="1400"/>
              <a:t> bias, or training with reinforcement learning)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 lot more work to be done!  Very fun area to explore!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Task: </a:t>
            </a:r>
            <a:r>
              <a:rPr lang="en" sz="1500"/>
              <a:t>given input text </a:t>
            </a:r>
            <a:r>
              <a:rPr b="1" lang="en" sz="1500"/>
              <a:t>X</a:t>
            </a:r>
            <a:r>
              <a:rPr lang="en" sz="1500"/>
              <a:t>, write a </a:t>
            </a:r>
            <a:r>
              <a:rPr lang="en" sz="1500"/>
              <a:t>summary</a:t>
            </a:r>
            <a:r>
              <a:rPr lang="en" sz="1500"/>
              <a:t> </a:t>
            </a:r>
            <a:r>
              <a:rPr b="1" lang="en" sz="1500"/>
              <a:t>Y</a:t>
            </a:r>
            <a:r>
              <a:rPr lang="en" sz="1500"/>
              <a:t> which is shorter and contains the main </a:t>
            </a:r>
            <a:r>
              <a:rPr lang="en" sz="1500"/>
              <a:t>information</a:t>
            </a:r>
            <a:r>
              <a:rPr lang="en" sz="1500"/>
              <a:t> of </a:t>
            </a:r>
            <a:r>
              <a:rPr b="1" lang="en" sz="1500"/>
              <a:t>X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Summarization can be </a:t>
            </a:r>
            <a:r>
              <a:rPr b="1" lang="en" sz="1500"/>
              <a:t>single-document</a:t>
            </a:r>
            <a:r>
              <a:rPr lang="en" sz="1500"/>
              <a:t> or </a:t>
            </a:r>
            <a:r>
              <a:rPr b="1" lang="en" sz="1500"/>
              <a:t>multi-document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Single-document </a:t>
            </a:r>
            <a:r>
              <a:rPr lang="en" sz="1500"/>
              <a:t>means we write a summary Y of a single document </a:t>
            </a:r>
            <a:r>
              <a:rPr b="1" lang="en" sz="1500"/>
              <a:t>X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Multi-document</a:t>
            </a:r>
            <a:r>
              <a:rPr lang="en" sz="1500"/>
              <a:t> means we write a summary Y of multiple documents </a:t>
            </a:r>
            <a:r>
              <a:rPr b="1" lang="en" sz="1500"/>
              <a:t>X</a:t>
            </a:r>
            <a:r>
              <a:rPr b="1" baseline="-25000" lang="en" sz="1500"/>
              <a:t>1</a:t>
            </a:r>
            <a:r>
              <a:rPr b="1" lang="en" sz="1500"/>
              <a:t>,...,X</a:t>
            </a:r>
            <a:r>
              <a:rPr b="1" baseline="-25000" lang="en" sz="1500"/>
              <a:t>n</a:t>
            </a:r>
            <a:endParaRPr b="1" baseline="-25000"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Within single-document </a:t>
            </a:r>
            <a:r>
              <a:rPr lang="en" sz="1500"/>
              <a:t>summarization, there are </a:t>
            </a:r>
            <a:r>
              <a:rPr b="1" lang="en" sz="1500"/>
              <a:t>datasets</a:t>
            </a:r>
            <a:r>
              <a:rPr lang="en" sz="1500"/>
              <a:t> with source documents of </a:t>
            </a:r>
            <a:r>
              <a:rPr b="1" lang="en" sz="1500"/>
              <a:t>different lengths and styles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Gigaword</a:t>
            </a:r>
            <a:r>
              <a:rPr lang="en" sz="1500"/>
              <a:t>: first one or two sentences of a news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LCSTS: </a:t>
            </a:r>
            <a:r>
              <a:rPr lang="en" sz="1500"/>
              <a:t> Chinese microblogging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NYT, CNN/DailyMail</a:t>
            </a:r>
            <a:r>
              <a:rPr lang="en" sz="1500"/>
              <a:t>: news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Wikihow</a:t>
            </a:r>
            <a:r>
              <a:rPr lang="en" sz="1500"/>
              <a:t>: full how-to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XSum (Narayan et al., 2018), Newsroom (Grusky et al., 2018), etc.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…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Sentence simplification</a:t>
            </a:r>
            <a:r>
              <a:rPr lang="en" sz="1500"/>
              <a:t> is a different but related task: Rewrite the source text in a simpler (sometimes shorter) way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Wikipedia: standard Wikipedia sentence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Newsela: news article</a:t>
            </a:r>
            <a:endParaRPr sz="1500"/>
          </a:p>
        </p:txBody>
      </p:sp>
      <p:sp>
        <p:nvSpPr>
          <p:cNvPr id="358" name="Google Shape;358;p40"/>
          <p:cNvSpPr txBox="1"/>
          <p:nvPr/>
        </p:nvSpPr>
        <p:spPr>
          <a:xfrm>
            <a:off x="190500" y="4595266"/>
            <a:ext cx="87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List of summarization datasets, papers, and codebases: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https://github.com/mathsyouth/awesome-text-summarization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Summarization: task definition</a:t>
            </a:r>
            <a:endParaRPr sz="2600"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228600" y="1085850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Two main </a:t>
            </a:r>
            <a:r>
              <a:rPr lang="en" sz="1500"/>
              <a:t>strategies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Extractive</a:t>
            </a:r>
            <a:r>
              <a:rPr lang="en" sz="1500"/>
              <a:t> summarization: select parts (typically sentences) of the original text to form a summary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Easier but restrictive (no paraphrasing) 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Abstractive</a:t>
            </a:r>
            <a:r>
              <a:rPr lang="en" sz="1500"/>
              <a:t> summarization: generate new text using natural language generation techniques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More difficult but more flexible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Pre-neural summarization</a:t>
            </a:r>
            <a:endParaRPr sz="2600"/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228600" y="947139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Pre-neural summarization systems were mostly </a:t>
            </a:r>
            <a:r>
              <a:rPr b="1" lang="en" sz="1500"/>
              <a:t>extractive</a:t>
            </a:r>
            <a:r>
              <a:rPr lang="en" sz="1500"/>
              <a:t>. Pipeline: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Content selection</a:t>
            </a:r>
            <a:r>
              <a:rPr lang="en" sz="1500"/>
              <a:t>: choose some sentences to include.  To select, there are many ways: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Sentence scoring functions</a:t>
            </a:r>
            <a:r>
              <a:rPr lang="en" sz="1500"/>
              <a:t> - presence of topic words (computed from tf-idf or the like) or based on features such as position of the sentence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Graph based algorithms</a:t>
            </a:r>
            <a:r>
              <a:rPr lang="en" sz="1500"/>
              <a:t>: document as nodes, and edges as connection between each sentence pair; edge weight is proportional to sentence similarity; then use graph algorithms to identify sentences that are </a:t>
            </a:r>
            <a:r>
              <a:rPr b="1" lang="en" sz="1500"/>
              <a:t>central</a:t>
            </a:r>
            <a:r>
              <a:rPr lang="en" sz="1500"/>
              <a:t> to the graph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Information ordering</a:t>
            </a:r>
            <a:r>
              <a:rPr lang="en" sz="1500"/>
              <a:t>: choose an ordering of those sentences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Sentence realization</a:t>
            </a:r>
            <a:r>
              <a:rPr lang="en" sz="1500"/>
              <a:t>: edit the sequence of sentences (e.g., simplify, remove parts, fix continuity issues)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 - seq2seq attention</a:t>
            </a:r>
            <a:endParaRPr sz="2600"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228600" y="1099550"/>
            <a:ext cx="4284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2015: </a:t>
            </a:r>
            <a:r>
              <a:rPr lang="en" sz="1500"/>
              <a:t>Rush et al. publish the first seq2seq summarization paper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Works on single-document </a:t>
            </a:r>
            <a:r>
              <a:rPr b="1" lang="en" sz="1500"/>
              <a:t>abstractive </a:t>
            </a:r>
            <a:r>
              <a:rPr lang="en" sz="1500"/>
              <a:t>summarization and treat it as a translation task!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Thus we can apply standard seq2seq + attention NMT methods</a:t>
            </a:r>
            <a:endParaRPr sz="1500"/>
          </a:p>
        </p:txBody>
      </p:sp>
      <p:sp>
        <p:nvSpPr>
          <p:cNvPr id="377" name="Google Shape;377;p43"/>
          <p:cNvSpPr txBox="1"/>
          <p:nvPr/>
        </p:nvSpPr>
        <p:spPr>
          <a:xfrm>
            <a:off x="211275" y="4585850"/>
            <a:ext cx="82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 Neural Attention Model for Abstractive Sentence Summarization, Rush et al, 2015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https://arxiv.org/pdf/1509.00685.pdf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25" y="1023350"/>
            <a:ext cx="3700255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Neural summarization: abstractive + extractive [See et al., ACL 2017]</a:t>
            </a:r>
            <a:endParaRPr sz="2100"/>
          </a:p>
        </p:txBody>
      </p:sp>
      <p:sp>
        <p:nvSpPr>
          <p:cNvPr id="384" name="Google Shape;384;p44"/>
          <p:cNvSpPr txBox="1"/>
          <p:nvPr/>
        </p:nvSpPr>
        <p:spPr>
          <a:xfrm>
            <a:off x="228600" y="4555850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Get To The Point: Summarization with Pointer-Generator Networks,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See et al, 2017,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https://arxiv.org/pdf/1704.04368.pdf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75" y="1112850"/>
            <a:ext cx="6659050" cy="3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summarization: abstractive + extractive</a:t>
            </a:r>
            <a:endParaRPr sz="2600"/>
          </a:p>
        </p:txBody>
      </p:sp>
      <p:pic>
        <p:nvPicPr>
          <p:cNvPr descr="P(w)=p_{\text{gen}}P_{\text{vocab}}(w)+(1-p_{gen})\sum_{i:w_i=w}^{ }\pmb\alpha_i^t"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80" y="3560676"/>
            <a:ext cx="3749645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\text{gen}} = \sigma(\mathbf{w}^\top_c\mathbf{c}_t + \mathbf{w}_s^\top\mathbf{s}_t + \mathbf{w}_x^\top\mathbf{x}_t + b)" id="392" name="Google Shape;3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00" y="4099276"/>
            <a:ext cx="3949146" cy="3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00" y="1047600"/>
            <a:ext cx="4283999" cy="24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4495800" y="1099550"/>
            <a:ext cx="4284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Combining “copy” and “generation” 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weight on whether to copy from source or to generate is controlled by P</a:t>
            </a:r>
            <a:r>
              <a:rPr baseline="-25000" lang="en" sz="1500"/>
              <a:t>gen</a:t>
            </a:r>
            <a:br>
              <a:rPr baseline="-25000" lang="en" sz="1500"/>
            </a:br>
            <a:endParaRPr baseline="-2500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Here, the equation of the left:  </a:t>
            </a:r>
            <a:r>
              <a:rPr b="1" lang="en" sz="1500"/>
              <a:t>c</a:t>
            </a:r>
            <a:r>
              <a:rPr baseline="-25000" lang="en" sz="1500"/>
              <a:t>t</a:t>
            </a:r>
            <a:r>
              <a:rPr lang="en" sz="1500"/>
              <a:t> is the context vector, </a:t>
            </a:r>
            <a:r>
              <a:rPr b="1" lang="en" sz="1500"/>
              <a:t>s</a:t>
            </a:r>
            <a:r>
              <a:rPr baseline="-25000" lang="en" sz="1500"/>
              <a:t>t</a:t>
            </a:r>
            <a:r>
              <a:rPr lang="en" sz="1500"/>
              <a:t> is the decoder state, </a:t>
            </a:r>
            <a:r>
              <a:rPr b="1" lang="en" sz="1500"/>
              <a:t>x</a:t>
            </a:r>
            <a:r>
              <a:rPr baseline="-25000" lang="en" sz="1500"/>
              <a:t>t</a:t>
            </a:r>
            <a:r>
              <a:rPr lang="en" sz="1500"/>
              <a:t> is the decoder input, and the </a:t>
            </a:r>
            <a:r>
              <a:rPr b="1" lang="en" sz="1500"/>
              <a:t>a</a:t>
            </a:r>
            <a:r>
              <a:rPr baseline="-25000" lang="en" sz="1500"/>
              <a:t>t</a:t>
            </a:r>
            <a:r>
              <a:rPr lang="en" sz="1500"/>
              <a:t> is the attention distribution.  P</a:t>
            </a:r>
            <a:r>
              <a:rPr baseline="-25000" lang="en" sz="1500"/>
              <a:t>gen</a:t>
            </a:r>
            <a:r>
              <a:rPr lang="en" sz="1500"/>
              <a:t> is in the range of [0, 1] because of the sigmoid.   P</a:t>
            </a:r>
            <a:r>
              <a:rPr baseline="-25000" lang="en" sz="1500"/>
              <a:t>vocab</a:t>
            </a:r>
            <a:r>
              <a:rPr lang="en" sz="1500"/>
              <a:t> is the usual softmax function.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Neural summarization: copy mechanisms</a:t>
            </a:r>
            <a:endParaRPr sz="2600"/>
          </a:p>
        </p:txBody>
      </p:sp>
      <p:sp>
        <p:nvSpPr>
          <p:cNvPr id="400" name="Google Shape;400;p46"/>
          <p:cNvSpPr txBox="1"/>
          <p:nvPr>
            <p:ph idx="1" type="body"/>
          </p:nvPr>
        </p:nvSpPr>
        <p:spPr>
          <a:xfrm>
            <a:off x="228600" y="10995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Copy mechanisms</a:t>
            </a:r>
            <a:r>
              <a:rPr lang="en" sz="1400"/>
              <a:t> enable a seq2seq system to copy words and phrases from the input to the output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 other copy mechanisms</a:t>
            </a:r>
            <a:r>
              <a:rPr lang="en" sz="1400"/>
              <a:t> are proposed: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Language as a Latent Variable: Discrete Generative Models for Sentence Compression, Miao et al, 2016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https://arxiv.org/pdf/1609.07317.pdf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Abstractive Text Summarization using Sequence-to-sequence RNNs and Beyond, Nallapati et al, 2016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https://arxiv.org/pdf/1602.06023.pdf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Incorporating Copying Mechanism in Sequence-to-Sequence Learning, Gu et al, 2016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https://arxiv.org/pdf/1603.06393.pdf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Big problem </a:t>
            </a:r>
            <a:r>
              <a:rPr lang="en" sz="1400"/>
              <a:t>with copy mechanisms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They copy too much!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Mostly long phrases, sometimes even whole sentences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should be an </a:t>
            </a:r>
            <a:r>
              <a:rPr b="1" lang="en" sz="1400"/>
              <a:t>abstractive</a:t>
            </a:r>
            <a:r>
              <a:rPr lang="en" sz="1400"/>
              <a:t> system collapses to a </a:t>
            </a:r>
            <a:r>
              <a:rPr b="1" lang="en" sz="1400"/>
              <a:t>mostly extractive</a:t>
            </a:r>
            <a:r>
              <a:rPr lang="en" sz="1400"/>
              <a:t> system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Another problem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They are bad at overall </a:t>
            </a:r>
            <a:r>
              <a:rPr b="1" lang="en" sz="1400"/>
              <a:t>content selection</a:t>
            </a:r>
            <a:r>
              <a:rPr lang="en" sz="1400"/>
              <a:t>, especially if the input document is long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overall strategy for selecting content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Neural summarization via content selection [Gehrmann et al., ACL 2018]</a:t>
            </a:r>
            <a:endParaRPr sz="1800"/>
          </a:p>
        </p:txBody>
      </p:sp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228600" y="1023350"/>
            <a:ext cx="4343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Content selection stage: </a:t>
            </a:r>
            <a:r>
              <a:rPr lang="en" sz="1500"/>
              <a:t>Use a neural sequence-tagging model to tag words as ‘include’ or ‘don’t </a:t>
            </a:r>
            <a:r>
              <a:rPr lang="en" sz="1500"/>
              <a:t>include’</a:t>
            </a:r>
            <a:r>
              <a:rPr lang="en" sz="1500"/>
              <a:t> (like POS tagging!)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Bottom-up attention stage</a:t>
            </a:r>
            <a:r>
              <a:rPr lang="en" sz="1500"/>
              <a:t>:  The seq2seq+attention system cannot attend to words tagged as ‘don’t include’ (apply a mask)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effective!  Better global content selection.  Less copying of very long sequences</a:t>
            </a:r>
            <a:endParaRPr sz="1500"/>
          </a:p>
        </p:txBody>
      </p:sp>
      <p:sp>
        <p:nvSpPr>
          <p:cNvPr id="407" name="Google Shape;407;p47"/>
          <p:cNvSpPr txBox="1"/>
          <p:nvPr/>
        </p:nvSpPr>
        <p:spPr>
          <a:xfrm>
            <a:off x="228600" y="4488450"/>
            <a:ext cx="838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Bottom-Up Abstractive Summarization, Gehrmann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https://arxiv.org/pdf/1808.10792v1.pdf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78825"/>
            <a:ext cx="4267200" cy="257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Neural summarization via Reinforcement Learning [Paulus et al., ICLR 2017]</a:t>
            </a:r>
            <a:endParaRPr sz="1900"/>
          </a:p>
        </p:txBody>
      </p:sp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228600" y="10233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 2017</a:t>
            </a:r>
            <a:r>
              <a:rPr lang="en" sz="1500"/>
              <a:t> Paulus et al. </a:t>
            </a:r>
            <a:r>
              <a:rPr lang="en" sz="1500"/>
              <a:t>published</a:t>
            </a:r>
            <a:r>
              <a:rPr lang="en" sz="1500"/>
              <a:t> a “deep reinforced” summarization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 idea:  Use </a:t>
            </a:r>
            <a:r>
              <a:rPr b="1" lang="en" sz="1500"/>
              <a:t>Reinforcement Learning (RL) </a:t>
            </a:r>
            <a:r>
              <a:rPr lang="en" sz="1500"/>
              <a:t>to directly optimize </a:t>
            </a:r>
            <a:r>
              <a:rPr b="1" lang="en" sz="1500"/>
              <a:t>ROUGE-L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contrast, standard maximum likelihood (ML) training cannot directly optimize </a:t>
            </a:r>
            <a:r>
              <a:rPr b="1" lang="en" sz="1500"/>
              <a:t>ROUGE-L</a:t>
            </a:r>
            <a:r>
              <a:rPr lang="en" sz="1500"/>
              <a:t> because it’s a </a:t>
            </a:r>
            <a:r>
              <a:rPr b="1" lang="en" sz="1500"/>
              <a:t>non-differentiable function!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Interesting finding: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Using RL instead of ML </a:t>
            </a:r>
            <a:r>
              <a:rPr lang="en" sz="1500"/>
              <a:t>achieved</a:t>
            </a:r>
            <a:r>
              <a:rPr lang="en" sz="1500"/>
              <a:t> higher ROUGE scores, but lower human judgment scores….LoL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But </a:t>
            </a:r>
            <a:r>
              <a:rPr lang="en" sz="1500"/>
              <a:t>hybrid</a:t>
            </a:r>
            <a:r>
              <a:rPr lang="en" sz="1500"/>
              <a:t> approach does best!!</a:t>
            </a:r>
            <a:endParaRPr sz="1500"/>
          </a:p>
        </p:txBody>
      </p:sp>
      <p:sp>
        <p:nvSpPr>
          <p:cNvPr id="415" name="Google Shape;415;p48"/>
          <p:cNvSpPr txBox="1"/>
          <p:nvPr/>
        </p:nvSpPr>
        <p:spPr>
          <a:xfrm>
            <a:off x="228600" y="4564650"/>
            <a:ext cx="83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Deep Reinforced Model for Abstractive Summarization, Paulus et al, 2017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https://arxiv.org/pdf/1705.04304.pdf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975" y="3242503"/>
            <a:ext cx="2850107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13" y="3269900"/>
            <a:ext cx="4114925" cy="8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2022138" y="4033784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ROUGE scores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5361125" y="4037100"/>
            <a:ext cx="18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Human judgement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Tasks and Approaches - Dialogue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(Read this on your own time)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Dialogue</a:t>
            </a:r>
            <a:endParaRPr sz="2600"/>
          </a:p>
        </p:txBody>
      </p:sp>
      <p:sp>
        <p:nvSpPr>
          <p:cNvPr id="430" name="Google Shape;430;p50"/>
          <p:cNvSpPr txBox="1"/>
          <p:nvPr>
            <p:ph idx="1" type="body"/>
          </p:nvPr>
        </p:nvSpPr>
        <p:spPr>
          <a:xfrm>
            <a:off x="228600" y="1099550"/>
            <a:ext cx="77043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“</a:t>
            </a:r>
            <a:r>
              <a:rPr b="1" lang="en" sz="1500"/>
              <a:t>Dialogue</a:t>
            </a:r>
            <a:r>
              <a:rPr lang="en" sz="1500"/>
              <a:t>” encompasses a large variety of </a:t>
            </a:r>
            <a:r>
              <a:rPr lang="en" sz="1500"/>
              <a:t>settings</a:t>
            </a:r>
            <a:r>
              <a:rPr lang="en" sz="1500"/>
              <a:t>: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Task-oriented 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Assistive</a:t>
            </a:r>
            <a:r>
              <a:rPr lang="en" sz="1500"/>
              <a:t> (e.g., customer service, giving recommendations, question answering, help user accomplish a task like buying or booking)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Co-operative</a:t>
            </a:r>
            <a:r>
              <a:rPr lang="en" sz="1500"/>
              <a:t> (two agents solve a task together through dialogue)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Adversarial</a:t>
            </a:r>
            <a:r>
              <a:rPr lang="en" sz="1500"/>
              <a:t> (two agents compete in a task through dialogue)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Social 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Chit-chat (</a:t>
            </a:r>
            <a:r>
              <a:rPr lang="en" sz="1500"/>
              <a:t>for fun or company)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Therapy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The Curious Case of Neural Text Degeneration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Get To The Point: Summarization with Pointer-Generator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Hierarchical Neural Story 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How NOT To Evaluate Your Dialogue System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 and post-neural dialogue</a:t>
            </a:r>
            <a:endParaRPr sz="2600"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Due to the difficulty of open-ended freeform NLG, pre-neural dialogue systems often used predefined </a:t>
            </a:r>
            <a:r>
              <a:rPr b="1" lang="en" sz="1500"/>
              <a:t>templates</a:t>
            </a:r>
            <a:r>
              <a:rPr lang="en" sz="1500"/>
              <a:t>, or </a:t>
            </a:r>
            <a:r>
              <a:rPr b="1" lang="en" sz="1500"/>
              <a:t>retrieve</a:t>
            </a:r>
            <a:r>
              <a:rPr lang="en" sz="1500"/>
              <a:t> an appropriate response from a </a:t>
            </a:r>
            <a:r>
              <a:rPr b="1" lang="en" sz="1500"/>
              <a:t>corpus of responses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 in summarization research, sine 2015, there have been many papers applying seq2seq methods to dialogue - thus leading to a renewed interest in </a:t>
            </a:r>
            <a:r>
              <a:rPr b="1" lang="en" sz="1500"/>
              <a:t>open-ended freeform dialogue</a:t>
            </a:r>
            <a:r>
              <a:rPr lang="en" sz="1500"/>
              <a:t> systems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</a:t>
            </a:r>
            <a:r>
              <a:rPr lang="en" sz="1500"/>
              <a:t>early</a:t>
            </a:r>
            <a:r>
              <a:rPr lang="en" sz="1500"/>
              <a:t> seq2seq dialogue papers include: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Neural Conversational Model, Vinyals et al, 2015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https://arxiv.org/pdf/1506.05869.pdf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Responding Machine for Short-Text Conversation, Shang et al, 2015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https://www.aclweb.org/anthology/P15-1152</a:t>
            </a:r>
            <a:r>
              <a:rPr lang="en" sz="1500"/>
              <a:t> </a:t>
            </a:r>
            <a:br>
              <a:rPr lang="en" sz="1500"/>
            </a:br>
            <a:endParaRPr sz="1500"/>
          </a:p>
        </p:txBody>
      </p:sp>
      <p:sp>
        <p:nvSpPr>
          <p:cNvPr id="437" name="Google Shape;437;p51"/>
          <p:cNvSpPr txBox="1"/>
          <p:nvPr/>
        </p:nvSpPr>
        <p:spPr>
          <a:xfrm>
            <a:off x="232575" y="4287750"/>
            <a:ext cx="81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This is a nice overview of recent (mostly neural) conversational conversational AI work: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https://medium.com/gobeyond-ai/a-reading-list-and-mini-survey-of-conversational-ai-32fceea97180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</a:t>
            </a:r>
            <a:endParaRPr sz="2600"/>
          </a:p>
        </p:txBody>
      </p:sp>
      <p:sp>
        <p:nvSpPr>
          <p:cNvPr id="443" name="Google Shape;443;p52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it quickly became apparent that a naive application of standard seq2seq+attention methods has serious pervasive deficiencies for (chitchat) dialogue: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Genericness</a:t>
            </a:r>
            <a:r>
              <a:rPr lang="en" sz="1500"/>
              <a:t> / boring responses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Irrelevant responses</a:t>
            </a:r>
            <a:r>
              <a:rPr lang="en" sz="1500"/>
              <a:t> (not sufficiently related to context)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Repetition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Lack of context</a:t>
            </a:r>
            <a:r>
              <a:rPr lang="en" sz="1500"/>
              <a:t> (not remembering conversation history)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Lack of consistent persona</a:t>
            </a:r>
            <a:endParaRPr b="1"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irrelevant response problem</a:t>
            </a:r>
            <a:endParaRPr sz="2600"/>
          </a:p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</a:t>
            </a:r>
            <a:r>
              <a:rPr lang="en" sz="1500"/>
              <a:t>: seq2seq often generates response that’s unrelated to user’s utterance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Either because it’s generic (e.g., “I don’t know”)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Or changing the subject to something unrelated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optimize for Maximum Mutual Information (MMI) between input S and response T:</a:t>
            </a:r>
            <a:endParaRPr sz="1500"/>
          </a:p>
        </p:txBody>
      </p:sp>
      <p:pic>
        <p:nvPicPr>
          <p:cNvPr descr="\log\frac{p(S,T)}{p(S)p(T)} = \log\frac{p(T|S)}{p(T)} = \log p(T|S) - \log p(T)"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599" y="2419898"/>
            <a:ext cx="5868779" cy="6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T} = \text{argmax}_{T}\{\log p(T|S) - \log p(T)\}"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174" y="3231975"/>
            <a:ext cx="4533650" cy="3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/>
        </p:nvSpPr>
        <p:spPr>
          <a:xfrm>
            <a:off x="270350" y="4576650"/>
            <a:ext cx="81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 Diversity-Promoting Objective Function for Neural Conversation Models, Li et al, 2016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https://arxiv.org/pdf/1510.03055.pdf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3" name="Google Shape;453;p53"/>
          <p:cNvCxnSpPr/>
          <p:nvPr/>
        </p:nvCxnSpPr>
        <p:spPr>
          <a:xfrm>
            <a:off x="5341228" y="3955385"/>
            <a:ext cx="14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3"/>
          <p:cNvSpPr txBox="1"/>
          <p:nvPr/>
        </p:nvSpPr>
        <p:spPr>
          <a:xfrm>
            <a:off x="5671825" y="3586975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added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" name="Google Shape;455;p53"/>
          <p:cNvCxnSpPr/>
          <p:nvPr/>
        </p:nvCxnSpPr>
        <p:spPr>
          <a:xfrm>
            <a:off x="4084253" y="3955363"/>
            <a:ext cx="1156200" cy="0"/>
          </a:xfrm>
          <a:prstGeom prst="straightConnector1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3"/>
          <p:cNvSpPr txBox="1"/>
          <p:nvPr/>
        </p:nvSpPr>
        <p:spPr>
          <a:xfrm>
            <a:off x="4417507" y="3586975"/>
            <a:ext cx="7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usual</a:t>
            </a:r>
            <a:endParaRPr b="1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53"/>
          <p:cNvSpPr txBox="1"/>
          <p:nvPr/>
        </p:nvSpPr>
        <p:spPr>
          <a:xfrm>
            <a:off x="6985100" y="2984175"/>
            <a:ext cx="186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This p(T) is saying don’t output too “generic” stuffs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boring response problem</a:t>
            </a:r>
            <a:endParaRPr sz="2600"/>
          </a:p>
        </p:txBody>
      </p:sp>
      <p:sp>
        <p:nvSpPr>
          <p:cNvPr id="463" name="Google Shape;463;p54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Easy test-time fixes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Directly upweight rare words during beam search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a sampling decoding algorithm rather than beam search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Conditioning fixes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Condition the decoder on some additional content (e.g., sample some content words and attend to them)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a retrieve-and-refine model rather than a generate-from-scratch model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</a:t>
            </a:r>
            <a:r>
              <a:rPr lang="en" sz="1500"/>
              <a:t>.e., sample an utterance from your corpus of human-written utterances, and edit it to fit the current scenario</a:t>
            </a:r>
            <a:endParaRPr sz="1500"/>
          </a:p>
        </p:txBody>
      </p:sp>
      <p:sp>
        <p:nvSpPr>
          <p:cNvPr id="464" name="Google Shape;464;p54"/>
          <p:cNvSpPr txBox="1"/>
          <p:nvPr/>
        </p:nvSpPr>
        <p:spPr>
          <a:xfrm>
            <a:off x="270350" y="4576650"/>
            <a:ext cx="833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Why are Sequence-to-Sequence Models So Dull?, Jiang et al, 2018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https://staff.fnwi.uva.nl/m.derijke/wp-content/papercite-data/pdf/jiang-why-2018.pdf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Seq2seq-based dialogue - repetition problem</a:t>
            </a:r>
            <a:endParaRPr sz="2600"/>
          </a:p>
        </p:txBody>
      </p:sp>
      <p:sp>
        <p:nvSpPr>
          <p:cNvPr id="470" name="Google Shape;470;p55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Simple solution: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Directly block repeating n-grams during beam search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Works well!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More complex solutions: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a coverage mechanism - in seq2seq, this is an objective that prevents the attention mechanism from attending to the same words multiple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Define a training objective to discourage repetition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If this is a non-differentiable function of the generated output, then will need some technique like e.g., RL to train</a:t>
            </a:r>
            <a:endParaRPr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Seq2seq-based dialogue - lack of consistent persona problem</a:t>
            </a:r>
            <a:endParaRPr sz="2300"/>
          </a:p>
        </p:txBody>
      </p:sp>
      <p:sp>
        <p:nvSpPr>
          <p:cNvPr id="476" name="Google Shape;476;p56"/>
          <p:cNvSpPr txBox="1"/>
          <p:nvPr>
            <p:ph idx="1" type="body"/>
          </p:nvPr>
        </p:nvSpPr>
        <p:spPr>
          <a:xfrm>
            <a:off x="92103" y="947150"/>
            <a:ext cx="851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2016, Li et al proposed a seq2seq dialogue model that learns to encode both </a:t>
            </a:r>
            <a:r>
              <a:rPr lang="en" sz="1500"/>
              <a:t>conversation</a:t>
            </a:r>
            <a:r>
              <a:rPr lang="en" sz="1500"/>
              <a:t> partners’ </a:t>
            </a:r>
            <a:r>
              <a:rPr b="1" lang="en" sz="1500"/>
              <a:t>personas as embeddings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generated utterances are conditioned on the embeddings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now a chit-chat dataset called </a:t>
            </a:r>
            <a:r>
              <a:rPr b="1" lang="en" sz="1500"/>
              <a:t>PersonaChat</a:t>
            </a:r>
            <a:r>
              <a:rPr lang="en" sz="1500"/>
              <a:t>, which includes personas (collections of 5 sentences describing personal traits) for every conversation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Allow researchers to build persona-conditional dialogue agents</a:t>
            </a:r>
            <a:endParaRPr sz="1500"/>
          </a:p>
        </p:txBody>
      </p:sp>
      <p:sp>
        <p:nvSpPr>
          <p:cNvPr id="477" name="Google Shape;477;p56"/>
          <p:cNvSpPr txBox="1"/>
          <p:nvPr/>
        </p:nvSpPr>
        <p:spPr>
          <a:xfrm>
            <a:off x="270350" y="4348050"/>
            <a:ext cx="833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 Persona-Based Neural Conversation Model, Li et al 2016,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https://arxiv.org/pdf/1603.06155.pdf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Personalizing Dialogue Agents: I have a dog, do you have pets too?, Zhang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https://arxiv.org/pdf/1801.07243.pdf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83" name="Google Shape;483;p57"/>
          <p:cNvSpPr txBox="1"/>
          <p:nvPr>
            <p:ph idx="1" type="body"/>
          </p:nvPr>
        </p:nvSpPr>
        <p:spPr>
          <a:xfrm>
            <a:off x="155725" y="947150"/>
            <a:ext cx="85152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In 2017, Lewis et al. collected a </a:t>
            </a:r>
            <a:r>
              <a:rPr b="1" lang="en" sz="1500"/>
              <a:t>negotiation dialogue dataset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agents negotiate (via natural language) how to divide a set of items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agents have different value functions for the items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The agents talk until they reach an agreement</a:t>
            </a:r>
            <a:endParaRPr sz="1500"/>
          </a:p>
        </p:txBody>
      </p:sp>
      <p:sp>
        <p:nvSpPr>
          <p:cNvPr id="484" name="Google Shape;484;p57"/>
          <p:cNvSpPr txBox="1"/>
          <p:nvPr/>
        </p:nvSpPr>
        <p:spPr>
          <a:xfrm>
            <a:off x="270350" y="4500450"/>
            <a:ext cx="83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Deal or No Deal? End-to-End Learning for Negotiation Dialogues, Lewis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https://arxiv.org/pdf/1706.05125.pdf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5" name="Google Shape;4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314" y="2245263"/>
            <a:ext cx="5487376" cy="19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91" name="Google Shape;491;p58"/>
          <p:cNvSpPr txBox="1"/>
          <p:nvPr>
            <p:ph idx="1" type="body"/>
          </p:nvPr>
        </p:nvSpPr>
        <p:spPr>
          <a:xfrm>
            <a:off x="155725" y="940750"/>
            <a:ext cx="88392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find that training seq2seq systems for the standard maximum likelihood (ML) objective yields </a:t>
            </a:r>
            <a:r>
              <a:rPr b="1" lang="en" sz="1500"/>
              <a:t>fluent</a:t>
            </a:r>
            <a:r>
              <a:rPr lang="en" sz="1500"/>
              <a:t> but </a:t>
            </a:r>
            <a:r>
              <a:rPr b="1" lang="en" sz="1500"/>
              <a:t>strategically poor</a:t>
            </a:r>
            <a:r>
              <a:rPr lang="en" sz="1500"/>
              <a:t> dialogue agents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also use </a:t>
            </a:r>
            <a:r>
              <a:rPr b="1" lang="en" sz="1500"/>
              <a:t>Reinforcement Learning</a:t>
            </a:r>
            <a:r>
              <a:rPr lang="en" sz="1500"/>
              <a:t> to optimize for a discrete reward (with the agents playing against themselves during training</a:t>
            </a:r>
            <a:r>
              <a:rPr lang="en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Potential problem</a:t>
            </a:r>
            <a:r>
              <a:rPr lang="en" sz="1500"/>
              <a:t>:  if the agents just optimize just the RL goal while playing against each other, they might diverge from English!</a:t>
            </a:r>
            <a:endParaRPr sz="1500"/>
          </a:p>
        </p:txBody>
      </p:sp>
      <p:sp>
        <p:nvSpPr>
          <p:cNvPr id="492" name="Google Shape;492;p58"/>
          <p:cNvSpPr txBox="1"/>
          <p:nvPr/>
        </p:nvSpPr>
        <p:spPr>
          <a:xfrm>
            <a:off x="117950" y="4348050"/>
            <a:ext cx="844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*This observation led to an unfortunate media over-reaction: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https://www.skynettoday.com/briefs/facebook-chatbot-language/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Deal or No Deal? End-to-End Learning for Negotiation Dialogues, Lewis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https://arxiv.org/pdf/1706.05125.pdf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3" name="Google Shape;49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650" y="2610025"/>
            <a:ext cx="4078689" cy="15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Negotiation dialogue</a:t>
            </a:r>
            <a:endParaRPr sz="2300"/>
          </a:p>
        </p:txBody>
      </p:sp>
      <p:sp>
        <p:nvSpPr>
          <p:cNvPr id="499" name="Google Shape;499;p59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2018, Yarats et al proposed another dialogue model for the negotiation task, that separates the </a:t>
            </a:r>
            <a:r>
              <a:rPr b="1" lang="en" sz="1500"/>
              <a:t>strategic</a:t>
            </a:r>
            <a:r>
              <a:rPr lang="en" sz="1500"/>
              <a:t> aspect from the </a:t>
            </a:r>
            <a:r>
              <a:rPr b="1" lang="en" sz="1500"/>
              <a:t>NLG</a:t>
            </a:r>
            <a:r>
              <a:rPr lang="en" sz="1500"/>
              <a:t> aspect.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separation was standard in “old” discourse/dialog NLG approaches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</a:t>
            </a:r>
            <a:r>
              <a:rPr b="1" lang="en" sz="1500"/>
              <a:t>utterance</a:t>
            </a:r>
            <a:r>
              <a:rPr lang="en" sz="1500"/>
              <a:t> x</a:t>
            </a:r>
            <a:r>
              <a:rPr baseline="-25000" lang="en" sz="1500"/>
              <a:t>t</a:t>
            </a:r>
            <a:r>
              <a:rPr lang="en" sz="1500"/>
              <a:t> has a corresponding </a:t>
            </a:r>
            <a:r>
              <a:rPr b="1" lang="en" sz="1500"/>
              <a:t>discrete latent variable</a:t>
            </a:r>
            <a:r>
              <a:rPr lang="en" sz="1500"/>
              <a:t> z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z</a:t>
            </a:r>
            <a:r>
              <a:rPr baseline="-25000" lang="en" sz="1500"/>
              <a:t>t</a:t>
            </a:r>
            <a:r>
              <a:rPr lang="en" sz="1500"/>
              <a:t> is learned to be a </a:t>
            </a:r>
            <a:r>
              <a:rPr b="1" lang="en" sz="1500"/>
              <a:t>good predictor of future events</a:t>
            </a:r>
            <a:r>
              <a:rPr lang="en" sz="1500"/>
              <a:t> in the dialogue (future messages, ultimate strategic outcome), but not a predictor of x</a:t>
            </a:r>
            <a:r>
              <a:rPr baseline="-25000" lang="en" sz="1500"/>
              <a:t>t</a:t>
            </a:r>
            <a:r>
              <a:rPr lang="en" sz="1500"/>
              <a:t> itself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means that “</a:t>
            </a:r>
            <a:r>
              <a:rPr i="1" lang="en" sz="1500"/>
              <a:t>z</a:t>
            </a:r>
            <a:r>
              <a:rPr baseline="-25000" i="1" lang="en" sz="1500"/>
              <a:t>t</a:t>
            </a:r>
            <a:r>
              <a:rPr i="1" lang="en" sz="1500"/>
              <a:t> learns to represent x</a:t>
            </a:r>
            <a:r>
              <a:rPr baseline="-25000" i="1" lang="en" sz="1500"/>
              <a:t>t</a:t>
            </a:r>
            <a:r>
              <a:rPr i="1" lang="en" sz="1500"/>
              <a:t>’s effect on the dialogue, but not the words of x</a:t>
            </a:r>
            <a:r>
              <a:rPr baseline="-25000" i="1" lang="en" sz="1500"/>
              <a:t>t</a:t>
            </a:r>
            <a:r>
              <a:rPr i="1" lang="en" sz="1500"/>
              <a:t> 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approach seems useful for controllability, interpretability, easier to learn strategy, etc.</a:t>
            </a:r>
            <a:endParaRPr sz="1500"/>
          </a:p>
        </p:txBody>
      </p:sp>
      <p:sp>
        <p:nvSpPr>
          <p:cNvPr id="500" name="Google Shape;500;p59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Text Generation and Planning for Strategic Dialogue, Yarats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https://arxiv.org/pdf/1712.05846.pdf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Tasks and Approaches - Storytelling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(Read this on your own time)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neural storytelling work uses some kind of prompt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a story-like paragraph given an image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a story given a brief writing prompt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Generate the next sentence of a story, given the story so far (story continuation)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This is different to the previous two, because we are not concerned with the system’s performance over several generated sentences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Neural storytelling is taking off!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first workshop in 2018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held a competition! (generate a story to accompany a sequence of 5 images)</a:t>
            </a:r>
            <a:endParaRPr sz="1500"/>
          </a:p>
        </p:txBody>
      </p:sp>
      <p:sp>
        <p:nvSpPr>
          <p:cNvPr id="512" name="Google Shape;512;p61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Storytelling Workshop 2019: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http://www.visionandlanguage.net/workshop2019/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This isn’t straightforward as </a:t>
            </a:r>
            <a:r>
              <a:rPr lang="en" sz="1500"/>
              <a:t>supervised</a:t>
            </a:r>
            <a:r>
              <a:rPr lang="en" sz="1500"/>
              <a:t> image-captioning. There was no paired data to learn from!</a:t>
            </a:r>
            <a:endParaRPr sz="1500"/>
          </a:p>
        </p:txBody>
      </p:sp>
      <p:sp>
        <p:nvSpPr>
          <p:cNvPr id="519" name="Google Shape;519;p62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Generating Stories about Images,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https://medium.com/@samim/generating-stories-about-images-d163ba41e4ed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275" y="1515152"/>
            <a:ext cx="5870949" cy="2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2018, Fan et al. released a new story generation dataset collected from Reddit’s WritingPrompts subreddit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story has an associated brief writing prompt</a:t>
            </a:r>
            <a:endParaRPr sz="1500"/>
          </a:p>
        </p:txBody>
      </p:sp>
      <p:sp>
        <p:nvSpPr>
          <p:cNvPr id="527" name="Google Shape;527;p63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8" name="Google Shape;5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75" y="1944025"/>
            <a:ext cx="5196876" cy="23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155725" y="940750"/>
            <a:ext cx="88392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Fan et al. also proposed a </a:t>
            </a:r>
            <a:r>
              <a:rPr b="1" lang="en" sz="1500"/>
              <a:t>complex seq2seq prompt-to-story</a:t>
            </a:r>
            <a:r>
              <a:rPr lang="en" sz="1500"/>
              <a:t> model: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It’s </a:t>
            </a:r>
            <a:r>
              <a:rPr b="1" lang="en" sz="1500"/>
              <a:t>convolutional-based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makes it faster than RNN-based seq2seq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Gated multi-head multi-scale self-attention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self attention is important for capturing long-range context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gates allow the attention mechanism to be more selective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different attention heads attend at different scales - this means there are different attention mechanisms dedicated to retrieving fine-grained information and coarse-grained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Model fusion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Pretrain one seq2seq model, then train a second seq2seq model that has access to the hidden states of the first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idea is that the first seq2seq learns general LM and the second learns to condition on the prompt</a:t>
            </a:r>
            <a:endParaRPr sz="1500"/>
          </a:p>
        </p:txBody>
      </p:sp>
      <p:sp>
        <p:nvSpPr>
          <p:cNvPr id="535" name="Google Shape;535;p64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</a:t>
            </a:r>
            <a:endParaRPr sz="2300"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155725" y="940750"/>
            <a:ext cx="88392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 results are impressive!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Related</a:t>
            </a:r>
            <a:r>
              <a:rPr lang="en" sz="1500"/>
              <a:t> to prompt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Diverse</a:t>
            </a:r>
            <a:r>
              <a:rPr lang="en" sz="1500"/>
              <a:t>; non-generic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Stylistically </a:t>
            </a:r>
            <a:r>
              <a:rPr b="1" lang="en" sz="1500"/>
              <a:t>dramatic</a:t>
            </a:r>
            <a:endParaRPr b="1" sz="1500"/>
          </a:p>
        </p:txBody>
      </p:sp>
      <p:sp>
        <p:nvSpPr>
          <p:cNvPr id="542" name="Google Shape;542;p65"/>
          <p:cNvSpPr txBox="1"/>
          <p:nvPr/>
        </p:nvSpPr>
        <p:spPr>
          <a:xfrm>
            <a:off x="117950" y="4500450"/>
            <a:ext cx="84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Hierarchical Neural Story Generation, Fan et al, 2018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https://arxiv.org/pdf/1805.04833.pdf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3" name="Google Shape;5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" y="2228474"/>
            <a:ext cx="9144001" cy="1521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5"/>
          <p:cNvSpPr txBox="1"/>
          <p:nvPr>
            <p:ph idx="1" type="body"/>
          </p:nvPr>
        </p:nvSpPr>
        <p:spPr>
          <a:xfrm>
            <a:off x="158850" y="3566850"/>
            <a:ext cx="88392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However, mostly atmospheric/descriptive/scene-setting</a:t>
            </a:r>
            <a:r>
              <a:rPr b="1" lang="en" sz="1500"/>
              <a:t>; less events/plot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When generating for longer, mostly </a:t>
            </a:r>
            <a:r>
              <a:rPr b="1" lang="en" sz="1500"/>
              <a:t>stays on the same idea</a:t>
            </a:r>
            <a:r>
              <a:rPr lang="en" sz="1500"/>
              <a:t>, without moving forward to new ideas - coherence issues</a:t>
            </a:r>
            <a:endParaRPr sz="1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 - GPT2 - transformer-based - even better :-)</a:t>
            </a:r>
            <a:endParaRPr sz="2300"/>
          </a:p>
        </p:txBody>
      </p:sp>
      <p:pic>
        <p:nvPicPr>
          <p:cNvPr id="550" name="Google Shape;5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75" y="1123800"/>
            <a:ext cx="5906651" cy="36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Storytelling - challenges</a:t>
            </a:r>
            <a:endParaRPr sz="2300"/>
          </a:p>
        </p:txBody>
      </p:sp>
      <p:sp>
        <p:nvSpPr>
          <p:cNvPr id="556" name="Google Shape;556;p67"/>
          <p:cNvSpPr txBox="1"/>
          <p:nvPr>
            <p:ph idx="1" type="body"/>
          </p:nvPr>
        </p:nvSpPr>
        <p:spPr>
          <a:xfrm>
            <a:off x="228600" y="1085850"/>
            <a:ext cx="87630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Stories generated by neural LMs can sound fluent...but are </a:t>
            </a:r>
            <a:r>
              <a:rPr b="1" lang="en" sz="1500"/>
              <a:t>meandering, nonsensical, with no coherent plot.   What’s missing?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LMs model</a:t>
            </a:r>
            <a:r>
              <a:rPr b="1" lang="en" sz="1500"/>
              <a:t> sequence of words.  </a:t>
            </a:r>
            <a:r>
              <a:rPr lang="en" sz="1500"/>
              <a:t>Stories</a:t>
            </a:r>
            <a:r>
              <a:rPr b="1" lang="en" sz="1500"/>
              <a:t> </a:t>
            </a:r>
            <a:r>
              <a:rPr lang="en" sz="1500"/>
              <a:t>are</a:t>
            </a:r>
            <a:r>
              <a:rPr b="1" lang="en" sz="1500"/>
              <a:t> sequence of events.  </a:t>
            </a:r>
            <a:r>
              <a:rPr lang="en" sz="1500"/>
              <a:t>To tell a story, it’s lot more complicated!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Events and the causality between events (Martin et al. 2018)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Characters, personalities, motivations, relationships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State of the world (who, what, where, why) (Yejin Choi research group)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Narrative structure (e.g., exposition -&gt; conflict -&gt; resolution) (Fan et al. 2019)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Good storytelling principles (don’t introduce a story element then never use it)</a:t>
            </a:r>
            <a:endParaRPr sz="1500"/>
          </a:p>
        </p:txBody>
      </p:sp>
      <p:sp>
        <p:nvSpPr>
          <p:cNvPr id="557" name="Google Shape;557;p67"/>
          <p:cNvSpPr txBox="1"/>
          <p:nvPr/>
        </p:nvSpPr>
        <p:spPr>
          <a:xfrm>
            <a:off x="224425" y="4160875"/>
            <a:ext cx="898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Event Representations for Automated Story Generation with Deep Neural Nets, Martin et al, 2018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https://www.aaai.org/ocs/index.php/AAAI/AAAI18/paper/view/17046/15769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Yejin Choi research group: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https://homes.cs.washington.edu/~yejin/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Strategies for Structuring Story Generation, Fan et al, 2019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https://arxiv.org/pdf/1902.01109.pdf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BLEU [Papineni et al., ACL 2002]</a:t>
            </a:r>
            <a:endParaRPr sz="2700"/>
          </a:p>
        </p:txBody>
      </p:sp>
      <p:sp>
        <p:nvSpPr>
          <p:cNvPr id="568" name="Google Shape;568;p69"/>
          <p:cNvSpPr txBox="1"/>
          <p:nvPr>
            <p:ph idx="1" type="body"/>
          </p:nvPr>
        </p:nvSpPr>
        <p:spPr>
          <a:xfrm>
            <a:off x="263425" y="1047600"/>
            <a:ext cx="81138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BLEU (Bilingual Evaluation Study)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</a:t>
            </a:r>
            <a:r>
              <a:rPr b="1" lang="en" sz="1500"/>
              <a:t>compares</a:t>
            </a:r>
            <a:r>
              <a:rPr lang="en" sz="1500"/>
              <a:t> the </a:t>
            </a:r>
            <a:r>
              <a:rPr lang="en" sz="1500" u="sng"/>
              <a:t>machine-written translation</a:t>
            </a:r>
            <a:r>
              <a:rPr lang="en" sz="1500"/>
              <a:t> to one or </a:t>
            </a:r>
            <a:r>
              <a:rPr lang="en" sz="1500" u="sng"/>
              <a:t>several human-written translation(s)</a:t>
            </a:r>
            <a:r>
              <a:rPr lang="en" sz="1500"/>
              <a:t>, and computes a similarity score based on: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n-gram precision</a:t>
            </a:r>
            <a:r>
              <a:rPr lang="en" sz="1500"/>
              <a:t> (usually for 1, 2, 3 and 4-grams)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Plus a </a:t>
            </a:r>
            <a:r>
              <a:rPr b="1" lang="en" sz="1500"/>
              <a:t>penalty</a:t>
            </a:r>
            <a:r>
              <a:rPr lang="en" sz="1500"/>
              <a:t> for too-short system translations</a:t>
            </a:r>
            <a:br>
              <a:rPr lang="en" sz="1500"/>
            </a:br>
            <a:r>
              <a:rPr lang="en" sz="1500"/>
              <a:t> 							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BLEU is useful but </a:t>
            </a:r>
            <a:r>
              <a:rPr b="1" lang="en" sz="1500"/>
              <a:t>imperfect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are </a:t>
            </a:r>
            <a:r>
              <a:rPr b="1" lang="en" sz="1500"/>
              <a:t>MANY</a:t>
            </a:r>
            <a:r>
              <a:rPr lang="en" sz="1500"/>
              <a:t> valid ways to translate a sentence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So a </a:t>
            </a:r>
            <a:r>
              <a:rPr b="1" lang="en" sz="1500"/>
              <a:t>good</a:t>
            </a:r>
            <a:r>
              <a:rPr lang="en" sz="1500"/>
              <a:t> translation can get a </a:t>
            </a:r>
            <a:r>
              <a:rPr b="1" lang="en" sz="1500"/>
              <a:t>poor</a:t>
            </a:r>
            <a:r>
              <a:rPr lang="en" sz="1500"/>
              <a:t> BLEU score because it has low n-gram overlap with the human translation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	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69" name="Google Shape;569;p69"/>
          <p:cNvSpPr txBox="1"/>
          <p:nvPr/>
        </p:nvSpPr>
        <p:spPr>
          <a:xfrm>
            <a:off x="215700" y="4584800"/>
            <a:ext cx="883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BLEU: a Method for Automatic Evaluation of Machine Translation, Papineni et al, 2002.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http://aclweb.org/anthology/P02-1040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ROUGE [Lin, ACL 2004]</a:t>
            </a:r>
            <a:endParaRPr sz="2600"/>
          </a:p>
        </p:txBody>
      </p:sp>
      <p:sp>
        <p:nvSpPr>
          <p:cNvPr id="575" name="Google Shape;575;p70"/>
          <p:cNvSpPr txBox="1"/>
          <p:nvPr>
            <p:ph idx="1" type="body"/>
          </p:nvPr>
        </p:nvSpPr>
        <p:spPr>
          <a:xfrm>
            <a:off x="228600" y="1023339"/>
            <a:ext cx="8582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ROUGE</a:t>
            </a:r>
            <a:r>
              <a:rPr lang="en" sz="1500"/>
              <a:t> (Recall Oriented Understudy for Gisting Evaluation)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ROUGE not ROGUE (from star wars!)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Like BLEU, it’s based on n-gram overlap.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Differences: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Bleu measures precision</a:t>
            </a:r>
            <a:r>
              <a:rPr lang="en" sz="1500"/>
              <a:t>: how much the words (and/or n-grams) in the machine generated summaries appeared in the human reference summaries.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Rouge measures recall</a:t>
            </a:r>
            <a:r>
              <a:rPr lang="en" sz="1500"/>
              <a:t>: how much the words (and/or n-grams) in the human reference summaries appeared in the machine generated summaries.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 also has a version for precision, but the difference for BLEU is that it has brevity penalty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It’s also very normal to combine them:  </a:t>
            </a:r>
            <a:r>
              <a:rPr lang="en" sz="1500">
                <a:solidFill>
                  <a:srgbClr val="232629"/>
                </a:solidFill>
                <a:highlight>
                  <a:srgbClr val="FFFFFF"/>
                </a:highlight>
              </a:rPr>
              <a:t>F1 = 2 * (Bleu * Rouge) / (Bleu + Rouge)</a:t>
            </a:r>
            <a:endParaRPr sz="1500"/>
          </a:p>
        </p:txBody>
      </p:sp>
      <p:sp>
        <p:nvSpPr>
          <p:cNvPr id="576" name="Google Shape;576;p70"/>
          <p:cNvSpPr txBox="1"/>
          <p:nvPr/>
        </p:nvSpPr>
        <p:spPr>
          <a:xfrm>
            <a:off x="211275" y="4585850"/>
            <a:ext cx="82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ROUGE: A Package for Automatic Evaluation of Summaries, Lin, 2004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http://www.aclweb.org/anthology/W04-1013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Natural Language Generation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Natural Language</a:t>
            </a:r>
            <a:r>
              <a:rPr b="1" lang="en" sz="1500"/>
              <a:t> Generation (NLG)</a:t>
            </a:r>
            <a:r>
              <a:rPr lang="en" sz="1500"/>
              <a:t> refers to any setting in which we generate (i.e., write) new text.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NLG is a subcomponent of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Neural Machine Translation (NMT)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(Abstractive) Summarization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Dialogue (chit-chat and task-based)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Creative writing: storytelling, poetry-generation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Free Question Answering (i.e., answer is generated, not </a:t>
            </a:r>
            <a:r>
              <a:rPr lang="en" sz="1500"/>
              <a:t>extracted</a:t>
            </a:r>
            <a:r>
              <a:rPr lang="en" sz="1500"/>
              <a:t> from text or knowledge base)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 captioning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...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ROUGE vs. BLEU</a:t>
            </a:r>
            <a:endParaRPr sz="2600"/>
          </a:p>
        </p:txBody>
      </p:sp>
      <p:sp>
        <p:nvSpPr>
          <p:cNvPr id="582" name="Google Shape;582;p71"/>
          <p:cNvSpPr txBox="1"/>
          <p:nvPr>
            <p:ph idx="1" type="body"/>
          </p:nvPr>
        </p:nvSpPr>
        <p:spPr>
          <a:xfrm>
            <a:off x="228600" y="1099550"/>
            <a:ext cx="6726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BLEU </a:t>
            </a:r>
            <a:r>
              <a:rPr lang="en" sz="1500"/>
              <a:t>is reported as a </a:t>
            </a:r>
            <a:r>
              <a:rPr b="1" lang="en" sz="1500"/>
              <a:t>single number</a:t>
            </a:r>
            <a:r>
              <a:rPr lang="en" sz="1500"/>
              <a:t>, which is combination of the precision for n=1, 2, 3, 4 n-grams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ROUGE</a:t>
            </a:r>
            <a:r>
              <a:rPr lang="en" sz="1500"/>
              <a:t> scores are reported s</a:t>
            </a:r>
            <a:r>
              <a:rPr b="1" lang="en" sz="1500"/>
              <a:t>eparately for each n-gram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most commonly-reported ROUGE scores are: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ROUGE-1: </a:t>
            </a:r>
            <a:r>
              <a:rPr b="1" lang="en" sz="1500"/>
              <a:t>unigram</a:t>
            </a:r>
            <a:r>
              <a:rPr lang="en" sz="1500"/>
              <a:t> overlap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ROUGE-2: </a:t>
            </a:r>
            <a:r>
              <a:rPr b="1" lang="en" sz="1500"/>
              <a:t>bigram</a:t>
            </a:r>
            <a:r>
              <a:rPr lang="en" sz="1500"/>
              <a:t> overlap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ROUGE-L: </a:t>
            </a:r>
            <a:r>
              <a:rPr b="1" lang="en" sz="1500"/>
              <a:t>longest common subsequence</a:t>
            </a:r>
            <a:r>
              <a:rPr lang="en" sz="1500"/>
              <a:t> overlap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python implementation of ROUGE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https://github.com/pltrdy/rouge</a:t>
            </a: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Automatic evaluation metrics for NLG</a:t>
            </a:r>
            <a:endParaRPr sz="2600"/>
          </a:p>
        </p:txBody>
      </p:sp>
      <p:sp>
        <p:nvSpPr>
          <p:cNvPr id="588" name="Google Shape;588;p72"/>
          <p:cNvSpPr txBox="1"/>
          <p:nvPr>
            <p:ph idx="1" type="body"/>
          </p:nvPr>
        </p:nvSpPr>
        <p:spPr>
          <a:xfrm>
            <a:off x="228600" y="1085850"/>
            <a:ext cx="87630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Word overlap based metrics</a:t>
            </a:r>
            <a:r>
              <a:rPr lang="en" sz="1500"/>
              <a:t> (BLEU, ROUGE, METEOR, F1, etc.) 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know that they’re not ideal for machine translation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They’re much worse for summarization, which is more open ended than machine translation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Unfortunately, ROUGE also typically rewards extractive summarization systems more than abstractive systems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And they’re much, much worse for dialogue, which is even more open-ended than summarization.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Similarly for, e.g., story generation, poetry…..(you don’t want to imagine…)</a:t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Word overlap metrics are not good for dialogue [Liu et al., ACL 2017]</a:t>
            </a:r>
            <a:endParaRPr sz="2100"/>
          </a:p>
        </p:txBody>
      </p:sp>
      <p:sp>
        <p:nvSpPr>
          <p:cNvPr id="594" name="Google Shape;594;p73"/>
          <p:cNvSpPr txBox="1"/>
          <p:nvPr/>
        </p:nvSpPr>
        <p:spPr>
          <a:xfrm>
            <a:off x="157250" y="4366375"/>
            <a:ext cx="823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How NOT To Evaluate Your Dialogue System: An Empirical Study of Unsupervised Evaluation Metrics for Dialogue Response Generation, Liu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https://arxiv.org/pdf/1603.08023.pdf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225" y="1075238"/>
            <a:ext cx="5138754" cy="3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Word embedding metrics are not good either [Liu et al., ACL 2017]</a:t>
            </a:r>
            <a:endParaRPr sz="2100"/>
          </a:p>
        </p:txBody>
      </p:sp>
      <p:sp>
        <p:nvSpPr>
          <p:cNvPr id="601" name="Google Shape;601;p74"/>
          <p:cNvSpPr txBox="1"/>
          <p:nvPr/>
        </p:nvSpPr>
        <p:spPr>
          <a:xfrm>
            <a:off x="157250" y="4366375"/>
            <a:ext cx="823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How NOT To Evaluate Your Dialogue System: An Empirical Study of Unsupervised Evaluation Metrics for Dialogue Response Generation, Liu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https://arxiv.org/pdf/1603.08023.pdf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2" name="Google Shape;6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738" y="1019800"/>
            <a:ext cx="5276526" cy="33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Other existing</a:t>
            </a:r>
            <a:r>
              <a:rPr lang="en" sz="1700"/>
              <a:t> metrics are not good either for dialogue [Novikova et al., ACL 2017]</a:t>
            </a:r>
            <a:endParaRPr sz="1700"/>
          </a:p>
        </p:txBody>
      </p:sp>
      <p:sp>
        <p:nvSpPr>
          <p:cNvPr id="608" name="Google Shape;608;p75"/>
          <p:cNvSpPr txBox="1"/>
          <p:nvPr/>
        </p:nvSpPr>
        <p:spPr>
          <a:xfrm>
            <a:off x="157250" y="4442575"/>
            <a:ext cx="823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Why We Need New Evaluation Metrics for NLG, Novikova et al, 2017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https://arxiv.org/pdf/1707.06875.pdf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25" y="1037126"/>
            <a:ext cx="5628373" cy="33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5"/>
          <p:cNvSpPr txBox="1"/>
          <p:nvPr/>
        </p:nvSpPr>
        <p:spPr>
          <a:xfrm>
            <a:off x="6076850" y="2263950"/>
            <a:ext cx="28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WBM: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Word-based Metrics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GBM: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Grammar-based metrics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Humans are inconsistent! [See et al., NAACL 2019]</a:t>
            </a:r>
            <a:endParaRPr sz="2600"/>
          </a:p>
        </p:txBody>
      </p:sp>
      <p:sp>
        <p:nvSpPr>
          <p:cNvPr id="616" name="Google Shape;616;p76"/>
          <p:cNvSpPr txBox="1"/>
          <p:nvPr>
            <p:ph idx="1" type="body"/>
          </p:nvPr>
        </p:nvSpPr>
        <p:spPr>
          <a:xfrm>
            <a:off x="66525" y="962475"/>
            <a:ext cx="47139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if we got access to thousands of humans?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Conducting human evaluation is very difficult!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Inconsistent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Illogical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Lose concentration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Misinterpret your question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Can’t always explain why they feel the way they do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Solution</a:t>
            </a:r>
            <a:r>
              <a:rPr lang="en" sz="1500"/>
              <a:t>:  detailed human evaluation system that separates out important factors that contribute to overall quality, </a:t>
            </a:r>
            <a:r>
              <a:rPr b="1" lang="en" sz="1500"/>
              <a:t>but still very difficult according to See et al. 2019!</a:t>
            </a:r>
            <a:endParaRPr b="1" sz="1500"/>
          </a:p>
        </p:txBody>
      </p:sp>
      <p:sp>
        <p:nvSpPr>
          <p:cNvPr id="617" name="Google Shape;617;p76"/>
          <p:cNvSpPr txBox="1"/>
          <p:nvPr/>
        </p:nvSpPr>
        <p:spPr>
          <a:xfrm>
            <a:off x="290275" y="4532075"/>
            <a:ext cx="807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What makes a good conversation? How controllable attributes affect human judgments, See et al, 2019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https://arxiv.org/pdf/1902.08654.pdf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8" name="Google Shape;6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500" y="1097825"/>
            <a:ext cx="4008250" cy="31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Automatic evaluation metrics for NLG</a:t>
            </a:r>
            <a:endParaRPr sz="2600"/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228600" y="1085850"/>
            <a:ext cx="8763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Thus, bad news….no automatic metrics to adequately capture overall quality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But we can define </a:t>
            </a:r>
            <a:r>
              <a:rPr b="1" lang="en" sz="1500"/>
              <a:t>more focused automatic metrics</a:t>
            </a:r>
            <a:r>
              <a:rPr lang="en" sz="1500"/>
              <a:t> to </a:t>
            </a:r>
            <a:r>
              <a:rPr lang="en" sz="1500"/>
              <a:t>capture</a:t>
            </a:r>
            <a:r>
              <a:rPr lang="en" sz="1500"/>
              <a:t> particular aspects of generated text: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Fluency (compute probability w.r.t. Well-trained LM)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Correct style (prob w.r.t LM trained on target corpus)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Diversity (rare word usage, uniqueness of n-grams)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Relevance to input (semantic similarity measures)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things like length and repetition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Task-specific metrics, e.g., compression rate for summarization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Possible new ways for NLG eval?</a:t>
            </a:r>
            <a:endParaRPr sz="2600"/>
          </a:p>
        </p:txBody>
      </p:sp>
      <p:sp>
        <p:nvSpPr>
          <p:cNvPr id="630" name="Google Shape;630;p78"/>
          <p:cNvSpPr txBox="1"/>
          <p:nvPr>
            <p:ph idx="1" type="body"/>
          </p:nvPr>
        </p:nvSpPr>
        <p:spPr>
          <a:xfrm>
            <a:off x="228600" y="1085850"/>
            <a:ext cx="8763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Corpus-level metrics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Should an eval metric be applied to each example in the test set independently, or a function of the whole corpus?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e.g. if a dialogue model always gives the same generic answer to every example in the test set, it should be penalized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Eval metrics that measure the </a:t>
            </a:r>
            <a:r>
              <a:rPr b="1" lang="en" sz="1500"/>
              <a:t>diversity-safety tradeoff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 eval for free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Gamification</a:t>
            </a:r>
            <a:r>
              <a:rPr lang="en" sz="1500"/>
              <a:t>: make the task (e.g. talking to a chatbot) fun, so humans provide supervision and implicit evaluation for free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Adversarial discriminator</a:t>
            </a:r>
            <a:r>
              <a:rPr lang="en" sz="1500"/>
              <a:t> as an evaluation metric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 whether the NLG system can fool a discriminator which is trained to distinguish human text from artificially generated text</a:t>
            </a:r>
            <a:endParaRPr sz="1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636" name="Google Shape;636;p79"/>
          <p:cNvSpPr txBox="1"/>
          <p:nvPr>
            <p:ph idx="1" type="body"/>
          </p:nvPr>
        </p:nvSpPr>
        <p:spPr>
          <a:xfrm>
            <a:off x="155725" y="864550"/>
            <a:ext cx="8515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Natural language generation </a:t>
            </a:r>
            <a:r>
              <a:rPr b="1" lang="en" sz="1500"/>
              <a:t>has MUCH to do</a:t>
            </a:r>
            <a:r>
              <a:rPr lang="en" sz="1500"/>
              <a:t>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Bottleneck on generating </a:t>
            </a:r>
            <a:r>
              <a:rPr b="1" lang="en" sz="1500"/>
              <a:t>natural</a:t>
            </a:r>
            <a:r>
              <a:rPr lang="en" sz="1500"/>
              <a:t> responses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Changing the </a:t>
            </a:r>
            <a:r>
              <a:rPr b="1" lang="en" sz="1500"/>
              <a:t>loss function</a:t>
            </a:r>
            <a:r>
              <a:rPr lang="en" sz="1500"/>
              <a:t> is worthwhile direction to try to optimize for certain properties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/>
              <a:t>When it’s not possible (not differentiable), use </a:t>
            </a:r>
            <a:r>
              <a:rPr b="1" lang="en" sz="1500"/>
              <a:t>RL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Alternative to maximum likelihood training with </a:t>
            </a:r>
            <a:r>
              <a:rPr b="1" lang="en" sz="1500"/>
              <a:t>teacher forcing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l</a:t>
            </a:r>
            <a:r>
              <a:rPr b="1" lang="en" sz="1500"/>
              <a:t>ack of effective metrics</a:t>
            </a:r>
            <a:r>
              <a:rPr lang="en" sz="1500"/>
              <a:t> that are highly correlated to human judgments (this is the </a:t>
            </a:r>
            <a:r>
              <a:rPr b="1" lang="en" sz="1500"/>
              <a:t>biggest bottleneck</a:t>
            </a:r>
            <a:r>
              <a:rPr lang="en" sz="1500"/>
              <a:t> in this area!)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Among them...storytelling is probably the </a:t>
            </a:r>
            <a:r>
              <a:rPr lang="en" sz="1500"/>
              <a:t>hardest</a:t>
            </a:r>
            <a:r>
              <a:rPr lang="en" sz="1500"/>
              <a:t>!  Don’t even want to think about poetry (which I have not covered…). 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Even storytelling seems trivial, the problem about modeling the </a:t>
            </a:r>
            <a:r>
              <a:rPr b="1" lang="en" sz="1500"/>
              <a:t>world, narratives, emotions can be </a:t>
            </a:r>
            <a:r>
              <a:rPr b="1" lang="en" sz="1500"/>
              <a:t>enlightening</a:t>
            </a:r>
            <a:r>
              <a:rPr b="1" lang="en" sz="1500"/>
              <a:t> to other deep learning problems</a:t>
            </a:r>
            <a:r>
              <a:rPr lang="en" sz="1500"/>
              <a:t>…..who knows?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Language Modeling (LM): </a:t>
            </a:r>
            <a:r>
              <a:rPr lang="en" sz="1500"/>
              <a:t>the task of </a:t>
            </a:r>
            <a:r>
              <a:rPr b="1" lang="en" sz="1500"/>
              <a:t>predicting the next word</a:t>
            </a:r>
            <a:r>
              <a:rPr lang="en" sz="1500"/>
              <a:t>, given the words so far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system that produces this probability distribution is called a LM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that system is an RNN, it’s called an </a:t>
            </a:r>
            <a:r>
              <a:rPr b="1" lang="en" sz="1500"/>
              <a:t>RNN-LM</a:t>
            </a:r>
            <a:endParaRPr b="1" sz="1500"/>
          </a:p>
        </p:txBody>
      </p:sp>
      <p:pic>
        <p:nvPicPr>
          <p:cNvPr descr="P(\mathbf{y}_t|\mathbf{y}_1,\cdots,\mathbf{y}_{t-1})"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48" y="1666525"/>
            <a:ext cx="2428900" cy="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Conditional </a:t>
            </a:r>
            <a:r>
              <a:rPr lang="en" sz="2600"/>
              <a:t>Language Modeling</a:t>
            </a:r>
            <a:endParaRPr sz="26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Conditional </a:t>
            </a:r>
            <a:r>
              <a:rPr b="1" lang="en" sz="1500"/>
              <a:t>Language Modeling (LM): </a:t>
            </a:r>
            <a:r>
              <a:rPr lang="en" sz="1500"/>
              <a:t>the task of </a:t>
            </a:r>
            <a:r>
              <a:rPr b="1" lang="en" sz="1500"/>
              <a:t>predicting the next word</a:t>
            </a:r>
            <a:r>
              <a:rPr lang="en" sz="1500"/>
              <a:t>, given the words so far as well as some input 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Examples of conditional language modeling tasks: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Machine Translation (x = source sentence, y = target sentence)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Summarization (x = input text, y = summarized text)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Dialogue (x = dialogue history, y = next utterance)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...</a:t>
            </a:r>
            <a:endParaRPr sz="1500"/>
          </a:p>
        </p:txBody>
      </p:sp>
      <p:pic>
        <p:nvPicPr>
          <p:cNvPr descr="P(\mathbf{y}_t|\mathbf{y}_1,\cdots,\mathbf{y}_{t-1}, \mathbf{x})"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428" y="1854234"/>
            <a:ext cx="2768325" cy="31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"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062" y="1524303"/>
            <a:ext cx="182100" cy="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 (conditional) RNN-LM</a:t>
            </a:r>
            <a:endParaRPr sz="2600"/>
          </a:p>
        </p:txBody>
      </p:sp>
      <p:grpSp>
        <p:nvGrpSpPr>
          <p:cNvPr id="162" name="Google Shape;162;p29"/>
          <p:cNvGrpSpPr/>
          <p:nvPr/>
        </p:nvGrpSpPr>
        <p:grpSpPr>
          <a:xfrm>
            <a:off x="990589" y="2680699"/>
            <a:ext cx="401181" cy="1052250"/>
            <a:chOff x="2256675" y="2302925"/>
            <a:chExt cx="283200" cy="742800"/>
          </a:xfrm>
        </p:grpSpPr>
        <p:sp>
          <p:nvSpPr>
            <p:cNvPr id="163" name="Google Shape;163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9"/>
          <p:cNvGrpSpPr/>
          <p:nvPr/>
        </p:nvGrpSpPr>
        <p:grpSpPr>
          <a:xfrm>
            <a:off x="1804163" y="2680699"/>
            <a:ext cx="401181" cy="1052250"/>
            <a:chOff x="2256675" y="2302925"/>
            <a:chExt cx="283200" cy="742800"/>
          </a:xfrm>
        </p:grpSpPr>
        <p:sp>
          <p:nvSpPr>
            <p:cNvPr id="169" name="Google Shape;169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2611764" y="2680699"/>
            <a:ext cx="401181" cy="1052250"/>
            <a:chOff x="2256675" y="2302925"/>
            <a:chExt cx="283200" cy="742800"/>
          </a:xfrm>
        </p:grpSpPr>
        <p:sp>
          <p:nvSpPr>
            <p:cNvPr id="175" name="Google Shape;175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3396899" y="2680699"/>
            <a:ext cx="401181" cy="1052250"/>
            <a:chOff x="2256675" y="2302925"/>
            <a:chExt cx="283200" cy="742800"/>
          </a:xfrm>
        </p:grpSpPr>
        <p:sp>
          <p:nvSpPr>
            <p:cNvPr id="181" name="Google Shape;181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cxnSp>
        <p:nvCxnSpPr>
          <p:cNvPr id="186" name="Google Shape;186;p29"/>
          <p:cNvCxnSpPr>
            <a:stCxn id="163" idx="3"/>
            <a:endCxn id="169" idx="1"/>
          </p:cNvCxnSpPr>
          <p:nvPr/>
        </p:nvCxnSpPr>
        <p:spPr>
          <a:xfrm>
            <a:off x="1391770" y="3206824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9"/>
          <p:cNvCxnSpPr>
            <a:stCxn id="169" idx="3"/>
            <a:endCxn id="175" idx="1"/>
          </p:cNvCxnSpPr>
          <p:nvPr/>
        </p:nvCxnSpPr>
        <p:spPr>
          <a:xfrm>
            <a:off x="2205344" y="3206824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9"/>
          <p:cNvCxnSpPr>
            <a:stCxn id="175" idx="3"/>
            <a:endCxn id="181" idx="1"/>
          </p:cNvCxnSpPr>
          <p:nvPr/>
        </p:nvCxnSpPr>
        <p:spPr>
          <a:xfrm>
            <a:off x="3012945" y="3206824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9"/>
          <p:cNvCxnSpPr>
            <a:endCxn id="163" idx="2"/>
          </p:cNvCxnSpPr>
          <p:nvPr/>
        </p:nvCxnSpPr>
        <p:spPr>
          <a:xfrm rot="10800000">
            <a:off x="1191180" y="3732949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9"/>
          <p:cNvCxnSpPr>
            <a:endCxn id="169" idx="2"/>
          </p:cNvCxnSpPr>
          <p:nvPr/>
        </p:nvCxnSpPr>
        <p:spPr>
          <a:xfrm rot="10800000">
            <a:off x="2004753" y="3732949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9"/>
          <p:cNvCxnSpPr>
            <a:endCxn id="175" idx="2"/>
          </p:cNvCxnSpPr>
          <p:nvPr/>
        </p:nvCxnSpPr>
        <p:spPr>
          <a:xfrm rot="10800000">
            <a:off x="2812355" y="3732949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>
            <a:endCxn id="181" idx="2"/>
          </p:cNvCxnSpPr>
          <p:nvPr/>
        </p:nvCxnSpPr>
        <p:spPr>
          <a:xfrm rot="10800000">
            <a:off x="3597489" y="3732949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9"/>
          <p:cNvSpPr txBox="1"/>
          <p:nvPr/>
        </p:nvSpPr>
        <p:spPr>
          <a:xfrm>
            <a:off x="908600" y="433245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1539525" y="4332456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2481188" y="4332456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macht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3260875" y="4332456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Spaß</a:t>
            </a:r>
            <a:endParaRPr/>
          </a:p>
        </p:txBody>
      </p:sp>
      <p:cxnSp>
        <p:nvCxnSpPr>
          <p:cNvPr id="197" name="Google Shape;197;p29"/>
          <p:cNvCxnSpPr>
            <a:stCxn id="181" idx="3"/>
            <a:endCxn id="198" idx="1"/>
          </p:cNvCxnSpPr>
          <p:nvPr/>
        </p:nvCxnSpPr>
        <p:spPr>
          <a:xfrm flipH="1" rot="10800000">
            <a:off x="3798080" y="3205624"/>
            <a:ext cx="7779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9" name="Google Shape;199;p29"/>
          <p:cNvGrpSpPr/>
          <p:nvPr/>
        </p:nvGrpSpPr>
        <p:grpSpPr>
          <a:xfrm>
            <a:off x="4575974" y="2679377"/>
            <a:ext cx="401181" cy="1052250"/>
            <a:chOff x="2256675" y="2302925"/>
            <a:chExt cx="283200" cy="742800"/>
          </a:xfrm>
        </p:grpSpPr>
        <p:sp>
          <p:nvSpPr>
            <p:cNvPr id="198" name="Google Shape;198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grpSp>
        <p:nvGrpSpPr>
          <p:cNvPr id="204" name="Google Shape;204;p29"/>
          <p:cNvGrpSpPr/>
          <p:nvPr/>
        </p:nvGrpSpPr>
        <p:grpSpPr>
          <a:xfrm>
            <a:off x="5443089" y="2679384"/>
            <a:ext cx="401181" cy="1052250"/>
            <a:chOff x="2256675" y="2302925"/>
            <a:chExt cx="283200" cy="742800"/>
          </a:xfrm>
        </p:grpSpPr>
        <p:sp>
          <p:nvSpPr>
            <p:cNvPr id="205" name="Google Shape;205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9"/>
          <p:cNvGrpSpPr/>
          <p:nvPr/>
        </p:nvGrpSpPr>
        <p:grpSpPr>
          <a:xfrm>
            <a:off x="6256663" y="2679384"/>
            <a:ext cx="401181" cy="1052250"/>
            <a:chOff x="2256675" y="2302925"/>
            <a:chExt cx="283200" cy="742800"/>
          </a:xfrm>
        </p:grpSpPr>
        <p:sp>
          <p:nvSpPr>
            <p:cNvPr id="211" name="Google Shape;211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9"/>
          <p:cNvGrpSpPr/>
          <p:nvPr/>
        </p:nvGrpSpPr>
        <p:grpSpPr>
          <a:xfrm>
            <a:off x="7064264" y="2679384"/>
            <a:ext cx="401181" cy="1052250"/>
            <a:chOff x="2256675" y="2302925"/>
            <a:chExt cx="283200" cy="742800"/>
          </a:xfrm>
        </p:grpSpPr>
        <p:sp>
          <p:nvSpPr>
            <p:cNvPr id="217" name="Google Shape;217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7849399" y="2679384"/>
            <a:ext cx="401181" cy="1052250"/>
            <a:chOff x="2256675" y="2302925"/>
            <a:chExt cx="283200" cy="742800"/>
          </a:xfrm>
        </p:grpSpPr>
        <p:sp>
          <p:nvSpPr>
            <p:cNvPr id="223" name="Google Shape;223;p2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FF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</a:endParaRPr>
            </a:p>
          </p:txBody>
        </p:sp>
      </p:grpSp>
      <p:cxnSp>
        <p:nvCxnSpPr>
          <p:cNvPr id="228" name="Google Shape;228;p29"/>
          <p:cNvCxnSpPr>
            <a:stCxn id="205" idx="3"/>
            <a:endCxn id="211" idx="1"/>
          </p:cNvCxnSpPr>
          <p:nvPr/>
        </p:nvCxnSpPr>
        <p:spPr>
          <a:xfrm>
            <a:off x="5844270" y="3205510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9"/>
          <p:cNvCxnSpPr>
            <a:stCxn id="211" idx="3"/>
            <a:endCxn id="217" idx="1"/>
          </p:cNvCxnSpPr>
          <p:nvPr/>
        </p:nvCxnSpPr>
        <p:spPr>
          <a:xfrm>
            <a:off x="6657844" y="3205510"/>
            <a:ext cx="40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7465445" y="3205510"/>
            <a:ext cx="38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9"/>
          <p:cNvCxnSpPr>
            <a:endCxn id="205" idx="2"/>
          </p:cNvCxnSpPr>
          <p:nvPr/>
        </p:nvCxnSpPr>
        <p:spPr>
          <a:xfrm rot="10800000">
            <a:off x="5643680" y="3731635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9"/>
          <p:cNvCxnSpPr>
            <a:endCxn id="211" idx="2"/>
          </p:cNvCxnSpPr>
          <p:nvPr/>
        </p:nvCxnSpPr>
        <p:spPr>
          <a:xfrm rot="10800000">
            <a:off x="6457253" y="3731635"/>
            <a:ext cx="600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9"/>
          <p:cNvCxnSpPr/>
          <p:nvPr/>
        </p:nvCxnSpPr>
        <p:spPr>
          <a:xfrm rot="10800000">
            <a:off x="7289142" y="3731635"/>
            <a:ext cx="0" cy="5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9"/>
          <p:cNvCxnSpPr>
            <a:endCxn id="223" idx="2"/>
          </p:cNvCxnSpPr>
          <p:nvPr/>
        </p:nvCxnSpPr>
        <p:spPr>
          <a:xfrm rot="10800000">
            <a:off x="8049989" y="3731635"/>
            <a:ext cx="0" cy="5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9"/>
          <p:cNvSpPr txBox="1"/>
          <p:nvPr/>
        </p:nvSpPr>
        <p:spPr>
          <a:xfrm>
            <a:off x="5324020" y="4284606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deep 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5993800" y="4292035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6897495" y="4280551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7683686" y="4280551"/>
            <a:ext cx="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4298025" y="4287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&lt;START&gt;</a:t>
            </a:r>
            <a:endParaRPr/>
          </a:p>
        </p:txBody>
      </p:sp>
      <p:cxnSp>
        <p:nvCxnSpPr>
          <p:cNvPr id="240" name="Google Shape;240;p29"/>
          <p:cNvCxnSpPr/>
          <p:nvPr/>
        </p:nvCxnSpPr>
        <p:spPr>
          <a:xfrm rot="10800000">
            <a:off x="4749230" y="3740547"/>
            <a:ext cx="0" cy="53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9"/>
          <p:cNvCxnSpPr/>
          <p:nvPr/>
        </p:nvCxnSpPr>
        <p:spPr>
          <a:xfrm rot="10800000">
            <a:off x="477655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9"/>
          <p:cNvCxnSpPr/>
          <p:nvPr/>
        </p:nvCxnSpPr>
        <p:spPr>
          <a:xfrm rot="10800000">
            <a:off x="5658705" y="23529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rot="10800000">
            <a:off x="6457267" y="2368590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9"/>
          <p:cNvCxnSpPr/>
          <p:nvPr/>
        </p:nvCxnSpPr>
        <p:spPr>
          <a:xfrm rot="10800000">
            <a:off x="7264867" y="2367829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9"/>
          <p:cNvCxnSpPr/>
          <p:nvPr/>
        </p:nvCxnSpPr>
        <p:spPr>
          <a:xfrm rot="10800000">
            <a:off x="8061055" y="23685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9"/>
          <p:cNvCxnSpPr>
            <a:stCxn id="198" idx="3"/>
            <a:endCxn id="205" idx="1"/>
          </p:cNvCxnSpPr>
          <p:nvPr/>
        </p:nvCxnSpPr>
        <p:spPr>
          <a:xfrm>
            <a:off x="4977155" y="3205502"/>
            <a:ext cx="465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9"/>
          <p:cNvSpPr/>
          <p:nvPr/>
        </p:nvSpPr>
        <p:spPr>
          <a:xfrm>
            <a:off x="663650" y="2679310"/>
            <a:ext cx="170700" cy="105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 rot="-5400000">
            <a:off x="-451075" y="307211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Encoder RNN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8428275" y="2705010"/>
            <a:ext cx="207600" cy="1026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 rot="5400000">
            <a:off x="7903350" y="305468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Decoder RNN 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descr="\hat{\mathbf{y}}_1"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95" y="2082036"/>
            <a:ext cx="209525" cy="21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2"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19" y="2094307"/>
            <a:ext cx="209525" cy="214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3" id="253" name="Google Shape;2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416" y="2092786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4"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275" y="211169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_5" id="255" name="Google Shape;2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707" y="2122419"/>
            <a:ext cx="219050" cy="223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9"/>
          <p:cNvCxnSpPr/>
          <p:nvPr/>
        </p:nvCxnSpPr>
        <p:spPr>
          <a:xfrm rot="10800000">
            <a:off x="47765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9"/>
          <p:cNvCxnSpPr/>
          <p:nvPr/>
        </p:nvCxnSpPr>
        <p:spPr>
          <a:xfrm rot="10800000">
            <a:off x="5659251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9"/>
          <p:cNvCxnSpPr/>
          <p:nvPr/>
        </p:nvCxnSpPr>
        <p:spPr>
          <a:xfrm rot="10800000">
            <a:off x="6452955" y="1743397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9"/>
          <p:cNvCxnSpPr/>
          <p:nvPr/>
        </p:nvCxnSpPr>
        <p:spPr>
          <a:xfrm rot="10800000">
            <a:off x="7259451" y="1767685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9"/>
          <p:cNvCxnSpPr/>
          <p:nvPr/>
        </p:nvCxnSpPr>
        <p:spPr>
          <a:xfrm rot="10800000">
            <a:off x="8060571" y="1775101"/>
            <a:ext cx="0" cy="32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_1"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5419" y="1403364"/>
            <a:ext cx="207600" cy="21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2" id="262" name="Google Shape;26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5450" y="1406095"/>
            <a:ext cx="207600" cy="212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3" id="263" name="Google Shape;26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5475" y="1402960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4" id="264" name="Google Shape;26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5124" y="1395539"/>
            <a:ext cx="219050" cy="2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5" id="265" name="Google Shape;26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51525" y="1392792"/>
            <a:ext cx="219050" cy="2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4559150" y="12729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4358600" y="92608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“deep”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6823991" y="926087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“fun”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7866375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7531276" y="926960"/>
            <a:ext cx="9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=negative log prob of “&lt;END&gt;”</a:t>
            </a:r>
            <a:endParaRPr sz="7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7043320" y="1280760"/>
            <a:ext cx="412500" cy="400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+" id="272" name="Google Shape;272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77825" y="139196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3" name="Google Shape;273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5463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4" name="Google Shape;274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41025" y="1411736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275" name="Google Shape;275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57300" y="1404311"/>
            <a:ext cx="207600" cy="201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 = \frac{1}{T}\sum_{t=1}^{T}J_t =" id="276" name="Google Shape;276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6025" y="1143351"/>
            <a:ext cx="1480350" cy="656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1090752" y="4611083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source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5053152" y="4602231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target sentence (from corpus)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265650" y="1757075"/>
            <a:ext cx="27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“Teacher forcing”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Decoding</a:t>
            </a:r>
            <a:r>
              <a:rPr lang="en" sz="2600"/>
              <a:t> algorithms</a:t>
            </a:r>
            <a:endParaRPr sz="2600"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do we use the RNN-LM to generate text?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</a:t>
            </a:r>
            <a:r>
              <a:rPr b="1" lang="en" sz="1700"/>
              <a:t>decoding algorithm</a:t>
            </a:r>
            <a:r>
              <a:rPr lang="en" sz="1700"/>
              <a:t> is an algorithm we use to generate text from our LM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We’ve learned about </a:t>
            </a:r>
            <a:r>
              <a:rPr b="1" lang="en" sz="1700"/>
              <a:t>two</a:t>
            </a:r>
            <a:r>
              <a:rPr lang="en" sz="1700"/>
              <a:t> decoding algorithms: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Greedy decoding</a:t>
            </a:r>
            <a:endParaRPr b="1"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Take argmax (i.e., simply take the word with highest probability)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Then feed that as the input on the next step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Keep going until you produce &lt;END&gt; or reach some length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Usually bad because of lack of backtracking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Beam search</a:t>
            </a:r>
            <a:endParaRPr b="1"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Keep track of the k most probable partial sequences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Stop when specified number of hypotheses is reached or when some length is reached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Choose the hypothesis with the highest probability (factoring in some adjustment for length)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